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11"/>
  </p:notesMasterIdLst>
  <p:sldIdLst>
    <p:sldId id="259" r:id="rId2"/>
    <p:sldId id="260" r:id="rId3"/>
    <p:sldId id="261" r:id="rId4"/>
    <p:sldId id="265" r:id="rId5"/>
    <p:sldId id="266" r:id="rId6"/>
    <p:sldId id="267" r:id="rId7"/>
    <p:sldId id="263" r:id="rId8"/>
    <p:sldId id="262"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050" autoAdjust="0"/>
  </p:normalViewPr>
  <p:slideViewPr>
    <p:cSldViewPr snapToGrid="0">
      <p:cViewPr varScale="1">
        <p:scale>
          <a:sx n="83" d="100"/>
          <a:sy n="83" d="100"/>
        </p:scale>
        <p:origin x="86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A02E1D-B6F0-4A88-889F-234644D5AF21}" type="datetimeFigureOut">
              <a:rPr lang="en-GB" smtClean="0"/>
              <a:t>21/11/2020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19296E-F4E4-4951-AE02-B3B4F4784172}" type="slidenum">
              <a:rPr lang="en-GB" smtClean="0"/>
              <a:t>‹#›</a:t>
            </a:fld>
            <a:endParaRPr lang="en-GB"/>
          </a:p>
        </p:txBody>
      </p:sp>
    </p:spTree>
    <p:extLst>
      <p:ext uri="{BB962C8B-B14F-4D97-AF65-F5344CB8AC3E}">
        <p14:creationId xmlns:p14="http://schemas.microsoft.com/office/powerpoint/2010/main" val="1593320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3F74E060-7712-4056-A4E7-EA569E974A30}"/>
              </a:ext>
            </a:extLst>
          </p:cNvPr>
          <p:cNvSpPr>
            <a:spLocks noGrp="1" noRot="1" noChangeAspect="1" noChangeArrowheads="1" noTextEdit="1"/>
          </p:cNvSpPr>
          <p:nvPr>
            <p:ph type="sldImg"/>
          </p:nvPr>
        </p:nvSpPr>
        <p:spPr>
          <a:ln/>
        </p:spPr>
      </p:sp>
      <p:sp>
        <p:nvSpPr>
          <p:cNvPr id="13315" name="Notes Placeholder 2">
            <a:extLst>
              <a:ext uri="{FF2B5EF4-FFF2-40B4-BE49-F238E27FC236}">
                <a16:creationId xmlns:a16="http://schemas.microsoft.com/office/drawing/2014/main" id="{0940E98D-4757-42F1-923B-5BEEA2AC39CB}"/>
              </a:ext>
            </a:extLst>
          </p:cNvPr>
          <p:cNvSpPr>
            <a:spLocks noGrp="1" noChangeArrowheads="1"/>
          </p:cNvSpPr>
          <p:nvPr>
            <p:ph type="body" idx="1"/>
          </p:nvPr>
        </p:nvSpPr>
        <p:spPr>
          <a:noFill/>
        </p:spPr>
        <p:txBody>
          <a:bodyPr/>
          <a:lstStyle/>
          <a:p>
            <a:pPr eaLnBrk="1" hangingPunct="1"/>
            <a:endParaRPr lang="en-US" altLang="en-US"/>
          </a:p>
        </p:txBody>
      </p:sp>
      <p:sp>
        <p:nvSpPr>
          <p:cNvPr id="13316" name="Date Placeholder 3">
            <a:extLst>
              <a:ext uri="{FF2B5EF4-FFF2-40B4-BE49-F238E27FC236}">
                <a16:creationId xmlns:a16="http://schemas.microsoft.com/office/drawing/2014/main" id="{0E3AFF2E-34DA-4B96-9076-F9AB04704B01}"/>
              </a:ext>
            </a:extLst>
          </p:cNvPr>
          <p:cNvSpPr>
            <a:spLocks noGrp="1"/>
          </p:cNvSpPr>
          <p:nvPr>
            <p:ph type="dt" sz="quarter" idx="1"/>
          </p:nvPr>
        </p:nvSpPr>
        <p:spPr>
          <a:noFill/>
        </p:spPr>
        <p:txBody>
          <a:bodyPr/>
          <a:lstStyle>
            <a:lvl1pPr>
              <a:defRPr sz="1600">
                <a:solidFill>
                  <a:srgbClr val="000000"/>
                </a:solidFill>
                <a:latin typeface="Verdana" panose="020B0604030504040204" pitchFamily="34" charset="0"/>
                <a:cs typeface="Arial" panose="020B0604020202020204" pitchFamily="34" charset="0"/>
              </a:defRPr>
            </a:lvl1pPr>
            <a:lvl2pPr marL="742950" indent="-285750">
              <a:defRPr sz="1600">
                <a:solidFill>
                  <a:srgbClr val="000000"/>
                </a:solidFill>
                <a:latin typeface="Verdana" panose="020B0604030504040204" pitchFamily="34" charset="0"/>
                <a:cs typeface="Arial" panose="020B0604020202020204" pitchFamily="34" charset="0"/>
              </a:defRPr>
            </a:lvl2pPr>
            <a:lvl3pPr marL="1143000" indent="-228600">
              <a:defRPr sz="1600">
                <a:solidFill>
                  <a:srgbClr val="000000"/>
                </a:solidFill>
                <a:latin typeface="Verdana" panose="020B0604030504040204" pitchFamily="34" charset="0"/>
                <a:cs typeface="Arial" panose="020B0604020202020204" pitchFamily="34" charset="0"/>
              </a:defRPr>
            </a:lvl3pPr>
            <a:lvl4pPr marL="1600200" indent="-228600">
              <a:defRPr sz="1600">
                <a:solidFill>
                  <a:srgbClr val="000000"/>
                </a:solidFill>
                <a:latin typeface="Verdana" panose="020B0604030504040204" pitchFamily="34" charset="0"/>
                <a:cs typeface="Arial" panose="020B0604020202020204" pitchFamily="34" charset="0"/>
              </a:defRPr>
            </a:lvl4pPr>
            <a:lvl5pPr marL="2057400" indent="-228600">
              <a:defRPr sz="1600">
                <a:solidFill>
                  <a:srgbClr val="000000"/>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fld id="{19618E5F-0D8E-4103-AC11-AB43E144BBBB}" type="datetime4">
              <a:rPr lang="en-GB" altLang="en-US" sz="1200" smtClean="0">
                <a:solidFill>
                  <a:schemeClr val="tx1"/>
                </a:solidFill>
              </a:rPr>
              <a:t>21 November 2020</a:t>
            </a:fld>
            <a:endParaRPr lang="en-GB" altLang="en-US" sz="1200">
              <a:solidFill>
                <a:schemeClr val="tx1"/>
              </a:solidFill>
            </a:endParaRPr>
          </a:p>
        </p:txBody>
      </p:sp>
      <p:sp>
        <p:nvSpPr>
          <p:cNvPr id="13317" name="Slide Number Placeholder 4">
            <a:extLst>
              <a:ext uri="{FF2B5EF4-FFF2-40B4-BE49-F238E27FC236}">
                <a16:creationId xmlns:a16="http://schemas.microsoft.com/office/drawing/2014/main" id="{FCA6CF25-D247-4C84-82B1-2085C26F0467}"/>
              </a:ext>
            </a:extLst>
          </p:cNvPr>
          <p:cNvSpPr>
            <a:spLocks noGrp="1"/>
          </p:cNvSpPr>
          <p:nvPr>
            <p:ph type="sldNum" sz="quarter" idx="5"/>
          </p:nvPr>
        </p:nvSpPr>
        <p:spPr>
          <a:noFill/>
        </p:spPr>
        <p:txBody>
          <a:bodyPr/>
          <a:lstStyle>
            <a:lvl1pPr>
              <a:defRPr sz="1600">
                <a:solidFill>
                  <a:srgbClr val="000000"/>
                </a:solidFill>
                <a:latin typeface="Verdana" panose="020B0604030504040204" pitchFamily="34" charset="0"/>
                <a:cs typeface="Arial" panose="020B0604020202020204" pitchFamily="34" charset="0"/>
              </a:defRPr>
            </a:lvl1pPr>
            <a:lvl2pPr marL="742950" indent="-285750">
              <a:defRPr sz="1600">
                <a:solidFill>
                  <a:srgbClr val="000000"/>
                </a:solidFill>
                <a:latin typeface="Verdana" panose="020B0604030504040204" pitchFamily="34" charset="0"/>
                <a:cs typeface="Arial" panose="020B0604020202020204" pitchFamily="34" charset="0"/>
              </a:defRPr>
            </a:lvl2pPr>
            <a:lvl3pPr marL="1143000" indent="-228600">
              <a:defRPr sz="1600">
                <a:solidFill>
                  <a:srgbClr val="000000"/>
                </a:solidFill>
                <a:latin typeface="Verdana" panose="020B0604030504040204" pitchFamily="34" charset="0"/>
                <a:cs typeface="Arial" panose="020B0604020202020204" pitchFamily="34" charset="0"/>
              </a:defRPr>
            </a:lvl3pPr>
            <a:lvl4pPr marL="1600200" indent="-228600">
              <a:defRPr sz="1600">
                <a:solidFill>
                  <a:srgbClr val="000000"/>
                </a:solidFill>
                <a:latin typeface="Verdana" panose="020B0604030504040204" pitchFamily="34" charset="0"/>
                <a:cs typeface="Arial" panose="020B0604020202020204" pitchFamily="34" charset="0"/>
              </a:defRPr>
            </a:lvl4pPr>
            <a:lvl5pPr marL="2057400" indent="-228600">
              <a:defRPr sz="1600">
                <a:solidFill>
                  <a:srgbClr val="000000"/>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fld id="{82A066C1-5F54-4608-A0F7-A626F5B0D945}" type="slidenum">
              <a:rPr lang="en-GB" altLang="en-US" sz="1200" smtClean="0">
                <a:solidFill>
                  <a:schemeClr val="tx1"/>
                </a:solidFill>
              </a:rPr>
              <a:pPr/>
              <a:t>1</a:t>
            </a:fld>
            <a:endParaRPr lang="en-GB" altLang="en-US" sz="1200">
              <a:solidFill>
                <a:schemeClr val="tx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t>Can be several RR cycles </a:t>
            </a:r>
            <a:r>
              <a:rPr lang="en-GB" sz="1200" dirty="0">
                <a:sym typeface="Wingdings" panose="05000000000000000000" pitchFamily="2" charset="2"/>
              </a:rPr>
              <a:t> </a:t>
            </a:r>
            <a:r>
              <a:rPr lang="en-GB" sz="1200" b="1" dirty="0">
                <a:effectLst>
                  <a:outerShdw blurRad="38100" dist="38100" dir="2700000" algn="tl">
                    <a:srgbClr val="000000">
                      <a:alpha val="43137"/>
                    </a:srgbClr>
                  </a:outerShdw>
                </a:effectLst>
                <a:sym typeface="Wingdings" panose="05000000000000000000" pitchFamily="2" charset="2"/>
              </a:rPr>
              <a:t>CHMP decides </a:t>
            </a:r>
            <a:r>
              <a:rPr lang="en-GB" sz="1200" dirty="0">
                <a:sym typeface="Wingdings" panose="05000000000000000000" pitchFamily="2" charset="2"/>
              </a:rPr>
              <a:t>package </a:t>
            </a:r>
            <a:r>
              <a:rPr lang="en-GB" sz="1200" b="1" dirty="0">
                <a:effectLst>
                  <a:outerShdw blurRad="38100" dist="38100" dir="2700000" algn="tl">
                    <a:srgbClr val="000000">
                      <a:alpha val="43137"/>
                    </a:srgbClr>
                  </a:outerShdw>
                </a:effectLst>
                <a:sym typeface="Wingdings" panose="05000000000000000000" pitchFamily="2" charset="2"/>
              </a:rPr>
              <a:t>ready for MAA</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a:sym typeface="Wingdings" panose="05000000000000000000" pitchFamily="2" charset="2"/>
              </a:rPr>
              <a:t>MAA duration depends on final data to be reviewed</a:t>
            </a:r>
          </a:p>
          <a:p>
            <a:pPr marL="285750" indent="-285750">
              <a:buFont typeface="Arial" panose="020B0604020202020204" pitchFamily="34" charset="0"/>
              <a:buChar char="•"/>
            </a:pPr>
            <a:endParaRPr lang="en-GB" sz="1200" b="1" dirty="0">
              <a:effectLst>
                <a:outerShdw blurRad="38100" dist="38100" dir="2700000" algn="tl">
                  <a:srgbClr val="000000">
                    <a:alpha val="43137"/>
                  </a:srgbClr>
                </a:outerShdw>
              </a:effectLst>
              <a:sym typeface="Wingdings" panose="05000000000000000000" pitchFamily="2" charset="2"/>
            </a:endParaRPr>
          </a:p>
          <a:p>
            <a:endParaRPr lang="en-GB" dirty="0"/>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2</a:t>
            </a:fld>
            <a:endParaRPr lang="en-GB" altLang="en-US"/>
          </a:p>
        </p:txBody>
      </p:sp>
    </p:spTree>
    <p:extLst>
      <p:ext uri="{BB962C8B-B14F-4D97-AF65-F5344CB8AC3E}">
        <p14:creationId xmlns:p14="http://schemas.microsoft.com/office/powerpoint/2010/main" val="3128300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t>Can be several RR cycles </a:t>
            </a:r>
            <a:r>
              <a:rPr lang="en-GB" sz="1200" dirty="0">
                <a:sym typeface="Wingdings" panose="05000000000000000000" pitchFamily="2" charset="2"/>
              </a:rPr>
              <a:t> </a:t>
            </a:r>
            <a:r>
              <a:rPr lang="en-GB" sz="1200" b="1" dirty="0">
                <a:effectLst>
                  <a:outerShdw blurRad="38100" dist="38100" dir="2700000" algn="tl">
                    <a:srgbClr val="000000">
                      <a:alpha val="43137"/>
                    </a:srgbClr>
                  </a:outerShdw>
                </a:effectLst>
                <a:sym typeface="Wingdings" panose="05000000000000000000" pitchFamily="2" charset="2"/>
              </a:rPr>
              <a:t>CHMP decides </a:t>
            </a:r>
            <a:r>
              <a:rPr lang="en-GB" sz="1200" dirty="0">
                <a:sym typeface="Wingdings" panose="05000000000000000000" pitchFamily="2" charset="2"/>
              </a:rPr>
              <a:t>package </a:t>
            </a:r>
            <a:r>
              <a:rPr lang="en-GB" sz="1200" b="1" dirty="0">
                <a:effectLst>
                  <a:outerShdw blurRad="38100" dist="38100" dir="2700000" algn="tl">
                    <a:srgbClr val="000000">
                      <a:alpha val="43137"/>
                    </a:srgbClr>
                  </a:outerShdw>
                </a:effectLst>
                <a:sym typeface="Wingdings" panose="05000000000000000000" pitchFamily="2" charset="2"/>
              </a:rPr>
              <a:t>ready for MAA</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a:sym typeface="Wingdings" panose="05000000000000000000" pitchFamily="2" charset="2"/>
              </a:rPr>
              <a:t>MAA duration depends on final data to be reviewed</a:t>
            </a:r>
          </a:p>
          <a:p>
            <a:pPr marL="285750" indent="-285750">
              <a:buFont typeface="Arial" panose="020B0604020202020204" pitchFamily="34" charset="0"/>
              <a:buChar char="•"/>
            </a:pPr>
            <a:endParaRPr lang="en-GB" sz="1200" b="1" dirty="0">
              <a:effectLst>
                <a:outerShdw blurRad="38100" dist="38100" dir="2700000" algn="tl">
                  <a:srgbClr val="000000">
                    <a:alpha val="43137"/>
                  </a:srgbClr>
                </a:outerShdw>
              </a:effectLst>
              <a:sym typeface="Wingdings" panose="05000000000000000000" pitchFamily="2" charset="2"/>
            </a:endParaRPr>
          </a:p>
          <a:p>
            <a:endParaRPr lang="en-GB" dirty="0"/>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3</a:t>
            </a:fld>
            <a:endParaRPr lang="en-GB" altLang="en-US"/>
          </a:p>
        </p:txBody>
      </p:sp>
    </p:spTree>
    <p:extLst>
      <p:ext uri="{BB962C8B-B14F-4D97-AF65-F5344CB8AC3E}">
        <p14:creationId xmlns:p14="http://schemas.microsoft.com/office/powerpoint/2010/main" val="2543438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t>Can be several RR cycles </a:t>
            </a:r>
            <a:r>
              <a:rPr lang="en-GB" sz="1200" dirty="0">
                <a:sym typeface="Wingdings" panose="05000000000000000000" pitchFamily="2" charset="2"/>
              </a:rPr>
              <a:t> </a:t>
            </a:r>
            <a:r>
              <a:rPr lang="en-GB" sz="1200" b="1" dirty="0">
                <a:effectLst>
                  <a:outerShdw blurRad="38100" dist="38100" dir="2700000" algn="tl">
                    <a:srgbClr val="000000">
                      <a:alpha val="43137"/>
                    </a:srgbClr>
                  </a:outerShdw>
                </a:effectLst>
                <a:sym typeface="Wingdings" panose="05000000000000000000" pitchFamily="2" charset="2"/>
              </a:rPr>
              <a:t>CHMP decides </a:t>
            </a:r>
            <a:r>
              <a:rPr lang="en-GB" sz="1200" dirty="0">
                <a:sym typeface="Wingdings" panose="05000000000000000000" pitchFamily="2" charset="2"/>
              </a:rPr>
              <a:t>package </a:t>
            </a:r>
            <a:r>
              <a:rPr lang="en-GB" sz="1200" b="1" dirty="0">
                <a:effectLst>
                  <a:outerShdw blurRad="38100" dist="38100" dir="2700000" algn="tl">
                    <a:srgbClr val="000000">
                      <a:alpha val="43137"/>
                    </a:srgbClr>
                  </a:outerShdw>
                </a:effectLst>
                <a:sym typeface="Wingdings" panose="05000000000000000000" pitchFamily="2" charset="2"/>
              </a:rPr>
              <a:t>ready for MAA</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a:sym typeface="Wingdings" panose="05000000000000000000" pitchFamily="2" charset="2"/>
              </a:rPr>
              <a:t>MAA duration depends on final data to be reviewed</a:t>
            </a:r>
          </a:p>
          <a:p>
            <a:pPr marL="285750" indent="-285750">
              <a:buFont typeface="Arial" panose="020B0604020202020204" pitchFamily="34" charset="0"/>
              <a:buChar char="•"/>
            </a:pPr>
            <a:endParaRPr lang="en-GB" sz="1200" b="1" dirty="0">
              <a:effectLst>
                <a:outerShdw blurRad="38100" dist="38100" dir="2700000" algn="tl">
                  <a:srgbClr val="000000">
                    <a:alpha val="43137"/>
                  </a:srgbClr>
                </a:outerShdw>
              </a:effectLst>
              <a:sym typeface="Wingdings" panose="05000000000000000000" pitchFamily="2" charset="2"/>
            </a:endParaRPr>
          </a:p>
          <a:p>
            <a:endParaRPr lang="en-GB" dirty="0"/>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4</a:t>
            </a:fld>
            <a:endParaRPr lang="en-GB" altLang="en-US"/>
          </a:p>
        </p:txBody>
      </p:sp>
    </p:spTree>
    <p:extLst>
      <p:ext uri="{BB962C8B-B14F-4D97-AF65-F5344CB8AC3E}">
        <p14:creationId xmlns:p14="http://schemas.microsoft.com/office/powerpoint/2010/main" val="866623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protein size after in-vitro expression of BNT162b2 drug substance was determined using Western blot. Expressed protein size was confirmed to be comparable for three Process 1 batches and the Process 2 batch. Figure 3.2.S.2.6-15 shows that the expressed protein size is consistent with the expected size of BNT162b2 drug substance and comparable across all tested batches.  In addition, relative expression levels are comparable for all batches, as evidenced by comparable band intensity at each load level across all batches.</a:t>
            </a:r>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5</a:t>
            </a:fld>
            <a:endParaRPr lang="en-GB" altLang="en-US"/>
          </a:p>
        </p:txBody>
      </p:sp>
    </p:spTree>
    <p:extLst>
      <p:ext uri="{BB962C8B-B14F-4D97-AF65-F5344CB8AC3E}">
        <p14:creationId xmlns:p14="http://schemas.microsoft.com/office/powerpoint/2010/main" val="636304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6</a:t>
            </a:fld>
            <a:endParaRPr lang="en-GB" altLang="en-US"/>
          </a:p>
        </p:txBody>
      </p:sp>
    </p:spTree>
    <p:extLst>
      <p:ext uri="{BB962C8B-B14F-4D97-AF65-F5344CB8AC3E}">
        <p14:creationId xmlns:p14="http://schemas.microsoft.com/office/powerpoint/2010/main" val="2652070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t>Can be several RR cycles </a:t>
            </a:r>
            <a:r>
              <a:rPr lang="en-GB" sz="1200" dirty="0">
                <a:sym typeface="Wingdings" panose="05000000000000000000" pitchFamily="2" charset="2"/>
              </a:rPr>
              <a:t> </a:t>
            </a:r>
            <a:r>
              <a:rPr lang="en-GB" sz="1200" b="1" dirty="0">
                <a:effectLst>
                  <a:outerShdw blurRad="38100" dist="38100" dir="2700000" algn="tl">
                    <a:srgbClr val="000000">
                      <a:alpha val="43137"/>
                    </a:srgbClr>
                  </a:outerShdw>
                </a:effectLst>
                <a:sym typeface="Wingdings" panose="05000000000000000000" pitchFamily="2" charset="2"/>
              </a:rPr>
              <a:t>CHMP decides </a:t>
            </a:r>
            <a:r>
              <a:rPr lang="en-GB" sz="1200" dirty="0">
                <a:sym typeface="Wingdings" panose="05000000000000000000" pitchFamily="2" charset="2"/>
              </a:rPr>
              <a:t>package </a:t>
            </a:r>
            <a:r>
              <a:rPr lang="en-GB" sz="1200" b="1" dirty="0">
                <a:effectLst>
                  <a:outerShdw blurRad="38100" dist="38100" dir="2700000" algn="tl">
                    <a:srgbClr val="000000">
                      <a:alpha val="43137"/>
                    </a:srgbClr>
                  </a:outerShdw>
                </a:effectLst>
                <a:sym typeface="Wingdings" panose="05000000000000000000" pitchFamily="2" charset="2"/>
              </a:rPr>
              <a:t>ready for MAA</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a:sym typeface="Wingdings" panose="05000000000000000000" pitchFamily="2" charset="2"/>
              </a:rPr>
              <a:t>MAA duration depends on final data to be reviewed</a:t>
            </a:r>
          </a:p>
          <a:p>
            <a:pPr marL="285750" indent="-285750">
              <a:buFont typeface="Arial" panose="020B0604020202020204" pitchFamily="34" charset="0"/>
              <a:buChar char="•"/>
            </a:pPr>
            <a:endParaRPr lang="en-GB" sz="1200" b="1" dirty="0">
              <a:effectLst>
                <a:outerShdw blurRad="38100" dist="38100" dir="2700000" algn="tl">
                  <a:srgbClr val="000000">
                    <a:alpha val="43137"/>
                  </a:srgbClr>
                </a:outerShdw>
              </a:effectLst>
              <a:sym typeface="Wingdings" panose="05000000000000000000" pitchFamily="2" charset="2"/>
            </a:endParaRPr>
          </a:p>
          <a:p>
            <a:endParaRPr lang="en-GB" dirty="0"/>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7</a:t>
            </a:fld>
            <a:endParaRPr lang="en-GB" altLang="en-US"/>
          </a:p>
        </p:txBody>
      </p:sp>
    </p:spTree>
    <p:extLst>
      <p:ext uri="{BB962C8B-B14F-4D97-AF65-F5344CB8AC3E}">
        <p14:creationId xmlns:p14="http://schemas.microsoft.com/office/powerpoint/2010/main" val="35987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t>Can be several RR cycles </a:t>
            </a:r>
            <a:r>
              <a:rPr lang="en-GB" sz="1200" dirty="0">
                <a:sym typeface="Wingdings" panose="05000000000000000000" pitchFamily="2" charset="2"/>
              </a:rPr>
              <a:t> </a:t>
            </a:r>
            <a:r>
              <a:rPr lang="en-GB" sz="1200" b="1" dirty="0">
                <a:effectLst>
                  <a:outerShdw blurRad="38100" dist="38100" dir="2700000" algn="tl">
                    <a:srgbClr val="000000">
                      <a:alpha val="43137"/>
                    </a:srgbClr>
                  </a:outerShdw>
                </a:effectLst>
                <a:sym typeface="Wingdings" panose="05000000000000000000" pitchFamily="2" charset="2"/>
              </a:rPr>
              <a:t>CHMP decides </a:t>
            </a:r>
            <a:r>
              <a:rPr lang="en-GB" sz="1200" dirty="0">
                <a:sym typeface="Wingdings" panose="05000000000000000000" pitchFamily="2" charset="2"/>
              </a:rPr>
              <a:t>package </a:t>
            </a:r>
            <a:r>
              <a:rPr lang="en-GB" sz="1200" b="1" dirty="0">
                <a:effectLst>
                  <a:outerShdw blurRad="38100" dist="38100" dir="2700000" algn="tl">
                    <a:srgbClr val="000000">
                      <a:alpha val="43137"/>
                    </a:srgbClr>
                  </a:outerShdw>
                </a:effectLst>
                <a:sym typeface="Wingdings" panose="05000000000000000000" pitchFamily="2" charset="2"/>
              </a:rPr>
              <a:t>ready for MAA</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a:sym typeface="Wingdings" panose="05000000000000000000" pitchFamily="2" charset="2"/>
              </a:rPr>
              <a:t>MAA duration depends on final data to be reviewed</a:t>
            </a:r>
          </a:p>
          <a:p>
            <a:pPr marL="285750" indent="-285750">
              <a:buFont typeface="Arial" panose="020B0604020202020204" pitchFamily="34" charset="0"/>
              <a:buChar char="•"/>
            </a:pPr>
            <a:endParaRPr lang="en-GB" sz="1200" b="1" dirty="0">
              <a:effectLst>
                <a:outerShdw blurRad="38100" dist="38100" dir="2700000" algn="tl">
                  <a:srgbClr val="000000">
                    <a:alpha val="43137"/>
                  </a:srgbClr>
                </a:outerShdw>
              </a:effectLst>
              <a:sym typeface="Wingdings" panose="05000000000000000000" pitchFamily="2" charset="2"/>
            </a:endParaRPr>
          </a:p>
          <a:p>
            <a:endParaRPr lang="en-GB" dirty="0"/>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8</a:t>
            </a:fld>
            <a:endParaRPr lang="en-GB" altLang="en-US"/>
          </a:p>
        </p:txBody>
      </p:sp>
    </p:spTree>
    <p:extLst>
      <p:ext uri="{BB962C8B-B14F-4D97-AF65-F5344CB8AC3E}">
        <p14:creationId xmlns:p14="http://schemas.microsoft.com/office/powerpoint/2010/main" val="14541692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GB" sz="1200" dirty="0"/>
              <a:t>Can be several RR cycles </a:t>
            </a:r>
            <a:r>
              <a:rPr lang="en-GB" sz="1200" dirty="0">
                <a:sym typeface="Wingdings" panose="05000000000000000000" pitchFamily="2" charset="2"/>
              </a:rPr>
              <a:t> </a:t>
            </a:r>
            <a:r>
              <a:rPr lang="en-GB" sz="1200" b="1" dirty="0">
                <a:effectLst>
                  <a:outerShdw blurRad="38100" dist="38100" dir="2700000" algn="tl">
                    <a:srgbClr val="000000">
                      <a:alpha val="43137"/>
                    </a:srgbClr>
                  </a:outerShdw>
                </a:effectLst>
                <a:sym typeface="Wingdings" panose="05000000000000000000" pitchFamily="2" charset="2"/>
              </a:rPr>
              <a:t>CHMP decides </a:t>
            </a:r>
            <a:r>
              <a:rPr lang="en-GB" sz="1200" dirty="0">
                <a:sym typeface="Wingdings" panose="05000000000000000000" pitchFamily="2" charset="2"/>
              </a:rPr>
              <a:t>package </a:t>
            </a:r>
            <a:r>
              <a:rPr lang="en-GB" sz="1200" b="1" dirty="0">
                <a:effectLst>
                  <a:outerShdw blurRad="38100" dist="38100" dir="2700000" algn="tl">
                    <a:srgbClr val="000000">
                      <a:alpha val="43137"/>
                    </a:srgbClr>
                  </a:outerShdw>
                </a:effectLst>
                <a:sym typeface="Wingdings" panose="05000000000000000000" pitchFamily="2" charset="2"/>
              </a:rPr>
              <a:t>ready for MAA</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dirty="0">
                <a:sym typeface="Wingdings" panose="05000000000000000000" pitchFamily="2" charset="2"/>
              </a:rPr>
              <a:t>MAA duration depends on final data to be reviewed</a:t>
            </a:r>
          </a:p>
          <a:p>
            <a:pPr marL="285750" indent="-285750">
              <a:buFont typeface="Arial" panose="020B0604020202020204" pitchFamily="34" charset="0"/>
              <a:buChar char="•"/>
            </a:pPr>
            <a:endParaRPr lang="en-GB" sz="1200" b="1" dirty="0">
              <a:effectLst>
                <a:outerShdw blurRad="38100" dist="38100" dir="2700000" algn="tl">
                  <a:srgbClr val="000000">
                    <a:alpha val="43137"/>
                  </a:srgbClr>
                </a:outerShdw>
              </a:effectLst>
              <a:sym typeface="Wingdings" panose="05000000000000000000" pitchFamily="2" charset="2"/>
            </a:endParaRPr>
          </a:p>
          <a:p>
            <a:endParaRPr lang="en-GB" dirty="0"/>
          </a:p>
        </p:txBody>
      </p:sp>
      <p:sp>
        <p:nvSpPr>
          <p:cNvPr id="4" name="Date Placeholder 3"/>
          <p:cNvSpPr>
            <a:spLocks noGrp="1"/>
          </p:cNvSpPr>
          <p:nvPr>
            <p:ph type="dt" idx="1"/>
          </p:nvPr>
        </p:nvSpPr>
        <p:spPr/>
        <p:txBody>
          <a:bodyPr/>
          <a:lstStyle/>
          <a:p>
            <a:pPr>
              <a:defRPr/>
            </a:pPr>
            <a:fld id="{CC95485B-1FBF-481C-B1A3-9F567E8CF92A}" type="datetime4">
              <a:rPr lang="en-GB" altLang="en-US" smtClean="0"/>
              <a:t>21 November 2020</a:t>
            </a:fld>
            <a:endParaRPr lang="en-GB" altLang="en-US"/>
          </a:p>
        </p:txBody>
      </p:sp>
      <p:sp>
        <p:nvSpPr>
          <p:cNvPr id="5" name="Slide Number Placeholder 4"/>
          <p:cNvSpPr>
            <a:spLocks noGrp="1"/>
          </p:cNvSpPr>
          <p:nvPr>
            <p:ph type="sldNum" sz="quarter" idx="5"/>
          </p:nvPr>
        </p:nvSpPr>
        <p:spPr/>
        <p:txBody>
          <a:bodyPr/>
          <a:lstStyle/>
          <a:p>
            <a:pPr>
              <a:defRPr/>
            </a:pPr>
            <a:fld id="{D93D9654-66B1-45E6-A770-7231984FDA4A}" type="slidenum">
              <a:rPr lang="en-GB" altLang="en-US" smtClean="0"/>
              <a:pPr>
                <a:defRPr/>
              </a:pPr>
              <a:t>9</a:t>
            </a:fld>
            <a:endParaRPr lang="en-GB" altLang="en-US"/>
          </a:p>
        </p:txBody>
      </p:sp>
    </p:spTree>
    <p:extLst>
      <p:ext uri="{BB962C8B-B14F-4D97-AF65-F5344CB8AC3E}">
        <p14:creationId xmlns:p14="http://schemas.microsoft.com/office/powerpoint/2010/main" val="3686144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Rectangle 15">
            <a:extLst>
              <a:ext uri="{FF2B5EF4-FFF2-40B4-BE49-F238E27FC236}">
                <a16:creationId xmlns:a16="http://schemas.microsoft.com/office/drawing/2014/main" id="{F039AABF-7279-4472-A327-053680A95F2D}"/>
              </a:ext>
            </a:extLst>
          </p:cNvPr>
          <p:cNvSpPr>
            <a:spLocks noChangeArrowheads="1"/>
          </p:cNvSpPr>
          <p:nvPr/>
        </p:nvSpPr>
        <p:spPr bwMode="auto">
          <a:xfrm>
            <a:off x="0" y="6701367"/>
            <a:ext cx="12192000" cy="158751"/>
          </a:xfrm>
          <a:prstGeom prst="rect">
            <a:avLst/>
          </a:prstGeom>
          <a:solidFill>
            <a:srgbClr val="003399"/>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lgn="ctr">
              <a:lnSpc>
                <a:spcPct val="120000"/>
              </a:lnSpc>
              <a:defRPr sz="1600">
                <a:solidFill>
                  <a:srgbClr val="000000"/>
                </a:solidFill>
                <a:latin typeface="Verdana" panose="020B0604030504040204" pitchFamily="34" charset="0"/>
                <a:cs typeface="Arial" panose="020B0604020202020204" pitchFamily="34" charset="0"/>
              </a:defRPr>
            </a:lvl1pPr>
            <a:lvl2pPr marL="742950" indent="-285750" algn="ctr">
              <a:lnSpc>
                <a:spcPct val="120000"/>
              </a:lnSpc>
              <a:defRPr sz="1600">
                <a:solidFill>
                  <a:srgbClr val="000000"/>
                </a:solidFill>
                <a:latin typeface="Verdana" panose="020B0604030504040204" pitchFamily="34" charset="0"/>
                <a:cs typeface="Arial" panose="020B0604020202020204" pitchFamily="34" charset="0"/>
              </a:defRPr>
            </a:lvl2pPr>
            <a:lvl3pPr marL="1143000" indent="-228600" algn="ctr">
              <a:lnSpc>
                <a:spcPct val="120000"/>
              </a:lnSpc>
              <a:defRPr sz="1600">
                <a:solidFill>
                  <a:srgbClr val="000000"/>
                </a:solidFill>
                <a:latin typeface="Verdana" panose="020B0604030504040204" pitchFamily="34" charset="0"/>
                <a:cs typeface="Arial" panose="020B0604020202020204" pitchFamily="34" charset="0"/>
              </a:defRPr>
            </a:lvl3pPr>
            <a:lvl4pPr marL="1600200" indent="-228600" algn="ctr">
              <a:lnSpc>
                <a:spcPct val="120000"/>
              </a:lnSpc>
              <a:defRPr sz="1600">
                <a:solidFill>
                  <a:srgbClr val="000000"/>
                </a:solidFill>
                <a:latin typeface="Verdana" panose="020B0604030504040204" pitchFamily="34" charset="0"/>
                <a:cs typeface="Arial" panose="020B0604020202020204" pitchFamily="34" charset="0"/>
              </a:defRPr>
            </a:lvl4pPr>
            <a:lvl5pPr marL="2057400" indent="-228600" algn="ctr">
              <a:lnSpc>
                <a:spcPct val="120000"/>
              </a:lnSpc>
              <a:defRPr sz="1600">
                <a:solidFill>
                  <a:srgbClr val="000000"/>
                </a:solidFill>
                <a:latin typeface="Verdana" panose="020B0604030504040204" pitchFamily="34" charset="0"/>
                <a:cs typeface="Arial" panose="020B0604020202020204" pitchFamily="34" charset="0"/>
              </a:defRPr>
            </a:lvl5pPr>
            <a:lvl6pPr marL="25146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pPr eaLnBrk="1" hangingPunct="1">
              <a:defRPr/>
            </a:pPr>
            <a:endParaRPr lang="en-US" altLang="en-US" sz="2133"/>
          </a:p>
        </p:txBody>
      </p:sp>
      <p:sp>
        <p:nvSpPr>
          <p:cNvPr id="2" name="Title 1"/>
          <p:cNvSpPr>
            <a:spLocks noGrp="1"/>
          </p:cNvSpPr>
          <p:nvPr>
            <p:ph type="title"/>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C9450378-59D3-449C-8840-BDFC53A6AB02}"/>
              </a:ext>
            </a:extLst>
          </p:cNvPr>
          <p:cNvSpPr>
            <a:spLocks noGrp="1"/>
          </p:cNvSpPr>
          <p:nvPr>
            <p:ph type="dt" sz="half" idx="10"/>
          </p:nvPr>
        </p:nvSpPr>
        <p:spPr/>
        <p:txBody>
          <a:bodyPr/>
          <a:lstStyle/>
          <a:p>
            <a:pPr>
              <a:defRPr/>
            </a:pPr>
            <a:endParaRPr lang="en-GB" altLang="en-US"/>
          </a:p>
        </p:txBody>
      </p:sp>
      <p:sp>
        <p:nvSpPr>
          <p:cNvPr id="5" name="Footer Placeholder 4">
            <a:extLst>
              <a:ext uri="{FF2B5EF4-FFF2-40B4-BE49-F238E27FC236}">
                <a16:creationId xmlns:a16="http://schemas.microsoft.com/office/drawing/2014/main" id="{494C534F-AAB3-4148-B98E-FBF1A9D55B83}"/>
              </a:ext>
            </a:extLst>
          </p:cNvPr>
          <p:cNvSpPr>
            <a:spLocks noGrp="1"/>
          </p:cNvSpPr>
          <p:nvPr>
            <p:ph type="ftr" sz="quarter" idx="11"/>
          </p:nvPr>
        </p:nvSpPr>
        <p:spPr/>
        <p:txBody>
          <a:bodyPr/>
          <a:lstStyle/>
          <a:p>
            <a:r>
              <a:rPr lang="en-GB" altLang="en-US"/>
              <a:t>Presentation title (to edit, click Insert &gt; Header &amp; Footer)</a:t>
            </a:r>
          </a:p>
        </p:txBody>
      </p:sp>
      <p:sp>
        <p:nvSpPr>
          <p:cNvPr id="6" name="Slide Number Placeholder 5">
            <a:extLst>
              <a:ext uri="{FF2B5EF4-FFF2-40B4-BE49-F238E27FC236}">
                <a16:creationId xmlns:a16="http://schemas.microsoft.com/office/drawing/2014/main" id="{D1D74610-9F53-4BCC-8631-30A7088807C1}"/>
              </a:ext>
            </a:extLst>
          </p:cNvPr>
          <p:cNvSpPr>
            <a:spLocks noGrp="1"/>
          </p:cNvSpPr>
          <p:nvPr>
            <p:ph type="sldNum" sz="quarter" idx="12"/>
          </p:nvPr>
        </p:nvSpPr>
        <p:spPr/>
        <p:txBody>
          <a:bodyPr/>
          <a:lstStyle/>
          <a:p>
            <a:fld id="{DB468437-DC6C-443C-8387-7F3DABA73C17}" type="slidenum">
              <a:rPr lang="en-GB" altLang="en-US" smtClean="0"/>
              <a:pPr/>
              <a:t>‹#›</a:t>
            </a:fld>
            <a:endParaRPr lang="en-GB" altLang="en-US" dirty="0"/>
          </a:p>
        </p:txBody>
      </p:sp>
    </p:spTree>
    <p:extLst>
      <p:ext uri="{BB962C8B-B14F-4D97-AF65-F5344CB8AC3E}">
        <p14:creationId xmlns:p14="http://schemas.microsoft.com/office/powerpoint/2010/main" val="705746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15">
            <a:extLst>
              <a:ext uri="{FF2B5EF4-FFF2-40B4-BE49-F238E27FC236}">
                <a16:creationId xmlns:a16="http://schemas.microsoft.com/office/drawing/2014/main" id="{1AD99047-CE07-4802-A67B-75429914FF0A}"/>
              </a:ext>
            </a:extLst>
          </p:cNvPr>
          <p:cNvSpPr>
            <a:spLocks noChangeArrowheads="1"/>
          </p:cNvSpPr>
          <p:nvPr/>
        </p:nvSpPr>
        <p:spPr bwMode="auto">
          <a:xfrm>
            <a:off x="0" y="1"/>
            <a:ext cx="12192000" cy="2385484"/>
          </a:xfrm>
          <a:prstGeom prst="rect">
            <a:avLst/>
          </a:prstGeom>
          <a:solidFill>
            <a:srgbClr val="003399"/>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lgn="ctr">
              <a:lnSpc>
                <a:spcPct val="120000"/>
              </a:lnSpc>
              <a:defRPr sz="1600">
                <a:solidFill>
                  <a:srgbClr val="000000"/>
                </a:solidFill>
                <a:latin typeface="Verdana" panose="020B0604030504040204" pitchFamily="34" charset="0"/>
                <a:cs typeface="Arial" panose="020B0604020202020204" pitchFamily="34" charset="0"/>
              </a:defRPr>
            </a:lvl1pPr>
            <a:lvl2pPr marL="742950" indent="-285750" algn="ctr">
              <a:lnSpc>
                <a:spcPct val="120000"/>
              </a:lnSpc>
              <a:defRPr sz="1600">
                <a:solidFill>
                  <a:srgbClr val="000000"/>
                </a:solidFill>
                <a:latin typeface="Verdana" panose="020B0604030504040204" pitchFamily="34" charset="0"/>
                <a:cs typeface="Arial" panose="020B0604020202020204" pitchFamily="34" charset="0"/>
              </a:defRPr>
            </a:lvl2pPr>
            <a:lvl3pPr marL="1143000" indent="-228600" algn="ctr">
              <a:lnSpc>
                <a:spcPct val="120000"/>
              </a:lnSpc>
              <a:defRPr sz="1600">
                <a:solidFill>
                  <a:srgbClr val="000000"/>
                </a:solidFill>
                <a:latin typeface="Verdana" panose="020B0604030504040204" pitchFamily="34" charset="0"/>
                <a:cs typeface="Arial" panose="020B0604020202020204" pitchFamily="34" charset="0"/>
              </a:defRPr>
            </a:lvl3pPr>
            <a:lvl4pPr marL="1600200" indent="-228600" algn="ctr">
              <a:lnSpc>
                <a:spcPct val="120000"/>
              </a:lnSpc>
              <a:defRPr sz="1600">
                <a:solidFill>
                  <a:srgbClr val="000000"/>
                </a:solidFill>
                <a:latin typeface="Verdana" panose="020B0604030504040204" pitchFamily="34" charset="0"/>
                <a:cs typeface="Arial" panose="020B0604020202020204" pitchFamily="34" charset="0"/>
              </a:defRPr>
            </a:lvl4pPr>
            <a:lvl5pPr marL="2057400" indent="-228600" algn="ctr">
              <a:lnSpc>
                <a:spcPct val="120000"/>
              </a:lnSpc>
              <a:defRPr sz="1600">
                <a:solidFill>
                  <a:srgbClr val="000000"/>
                </a:solidFill>
                <a:latin typeface="Verdana" panose="020B0604030504040204" pitchFamily="34" charset="0"/>
                <a:cs typeface="Arial" panose="020B0604020202020204" pitchFamily="34" charset="0"/>
              </a:defRPr>
            </a:lvl5pPr>
            <a:lvl6pPr marL="25146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pPr eaLnBrk="1" hangingPunct="1">
              <a:defRPr/>
            </a:pPr>
            <a:endParaRPr lang="en-US" altLang="en-US" sz="2133"/>
          </a:p>
        </p:txBody>
      </p:sp>
      <p:sp>
        <p:nvSpPr>
          <p:cNvPr id="6" name="Line 4">
            <a:extLst>
              <a:ext uri="{FF2B5EF4-FFF2-40B4-BE49-F238E27FC236}">
                <a16:creationId xmlns:a16="http://schemas.microsoft.com/office/drawing/2014/main" id="{1826284D-B416-416B-9E5C-CA56E509A1CB}"/>
              </a:ext>
            </a:extLst>
          </p:cNvPr>
          <p:cNvSpPr>
            <a:spLocks noChangeShapeType="1"/>
          </p:cNvSpPr>
          <p:nvPr/>
        </p:nvSpPr>
        <p:spPr bwMode="auto">
          <a:xfrm>
            <a:off x="478367" y="4584700"/>
            <a:ext cx="7198784"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33"/>
          </a:p>
        </p:txBody>
      </p:sp>
      <p:sp>
        <p:nvSpPr>
          <p:cNvPr id="7" name="Line 7">
            <a:extLst>
              <a:ext uri="{FF2B5EF4-FFF2-40B4-BE49-F238E27FC236}">
                <a16:creationId xmlns:a16="http://schemas.microsoft.com/office/drawing/2014/main" id="{612D42BA-A9DE-4BF1-9B80-7F504D71BB54}"/>
              </a:ext>
            </a:extLst>
          </p:cNvPr>
          <p:cNvSpPr>
            <a:spLocks noChangeShapeType="1"/>
          </p:cNvSpPr>
          <p:nvPr/>
        </p:nvSpPr>
        <p:spPr bwMode="auto">
          <a:xfrm>
            <a:off x="0" y="2385484"/>
            <a:ext cx="12192000" cy="0"/>
          </a:xfrm>
          <a:prstGeom prst="line">
            <a:avLst/>
          </a:prstGeom>
          <a:noFill/>
          <a:ln w="31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ctr">
            <a:spAutoFit/>
          </a:bodyPr>
          <a:lstStyle/>
          <a:p>
            <a:endParaRPr lang="en-GB" sz="2133"/>
          </a:p>
        </p:txBody>
      </p:sp>
      <p:sp>
        <p:nvSpPr>
          <p:cNvPr id="8" name="Text Box 13">
            <a:extLst>
              <a:ext uri="{FF2B5EF4-FFF2-40B4-BE49-F238E27FC236}">
                <a16:creationId xmlns:a16="http://schemas.microsoft.com/office/drawing/2014/main" id="{06B11E68-3589-4BB8-9AF6-703CC6B6C632}"/>
              </a:ext>
            </a:extLst>
          </p:cNvPr>
          <p:cNvSpPr txBox="1">
            <a:spLocks noChangeArrowheads="1"/>
          </p:cNvSpPr>
          <p:nvPr/>
        </p:nvSpPr>
        <p:spPr bwMode="auto">
          <a:xfrm>
            <a:off x="9027584" y="6415618"/>
            <a:ext cx="2216149" cy="93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gn="r" eaLnBrk="1" hangingPunct="1">
              <a:spcBef>
                <a:spcPct val="50000"/>
              </a:spcBef>
              <a:defRPr/>
            </a:pPr>
            <a:r>
              <a:rPr lang="en-GB" altLang="en-US" sz="600">
                <a:solidFill>
                  <a:schemeClr val="tx1"/>
                </a:solidFill>
                <a:cs typeface="Arial" charset="0"/>
              </a:rPr>
              <a:t>An agency of the European Union</a:t>
            </a:r>
          </a:p>
        </p:txBody>
      </p:sp>
      <p:sp>
        <p:nvSpPr>
          <p:cNvPr id="9" name="Line 16">
            <a:extLst>
              <a:ext uri="{FF2B5EF4-FFF2-40B4-BE49-F238E27FC236}">
                <a16:creationId xmlns:a16="http://schemas.microsoft.com/office/drawing/2014/main" id="{A17BBCFF-1021-496C-9720-40B6C39090E1}"/>
              </a:ext>
            </a:extLst>
          </p:cNvPr>
          <p:cNvSpPr>
            <a:spLocks noChangeShapeType="1"/>
          </p:cNvSpPr>
          <p:nvPr/>
        </p:nvSpPr>
        <p:spPr bwMode="auto">
          <a:xfrm>
            <a:off x="0" y="6733118"/>
            <a:ext cx="12192000" cy="2116"/>
          </a:xfrm>
          <a:prstGeom prst="line">
            <a:avLst/>
          </a:prstGeom>
          <a:noFill/>
          <a:ln w="31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33"/>
          </a:p>
        </p:txBody>
      </p:sp>
      <p:pic>
        <p:nvPicPr>
          <p:cNvPr id="10" name="Picture 17">
            <a:extLst>
              <a:ext uri="{FF2B5EF4-FFF2-40B4-BE49-F238E27FC236}">
                <a16:creationId xmlns:a16="http://schemas.microsoft.com/office/drawing/2014/main" id="{7C43D9D9-06FE-410E-8739-41A6209B5E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072" t="17419" r="7056" b="17543"/>
          <a:stretch>
            <a:fillRect/>
          </a:stretch>
        </p:blipFill>
        <p:spPr bwMode="auto">
          <a:xfrm>
            <a:off x="7632701" y="527051"/>
            <a:ext cx="4078817" cy="1344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descr="EU flag fpr PowerPoint presentations (RGB) (300 ppi)">
            <a:extLst>
              <a:ext uri="{FF2B5EF4-FFF2-40B4-BE49-F238E27FC236}">
                <a16:creationId xmlns:a16="http://schemas.microsoft.com/office/drawing/2014/main" id="{FF1D6E3D-A46A-42F4-B898-942B35E784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8767" y="6229351"/>
            <a:ext cx="412751"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0">
            <a:extLst>
              <a:ext uri="{FF2B5EF4-FFF2-40B4-BE49-F238E27FC236}">
                <a16:creationId xmlns:a16="http://schemas.microsoft.com/office/drawing/2014/main" id="{F6025F1D-E6A1-472C-ACD1-EB97D5332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14784" y="3136901"/>
            <a:ext cx="2895600" cy="2605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4786" name="Rectangle 2"/>
          <p:cNvSpPr>
            <a:spLocks noGrp="1" noChangeArrowheads="1"/>
          </p:cNvSpPr>
          <p:nvPr>
            <p:ph type="ctrTitle"/>
          </p:nvPr>
        </p:nvSpPr>
        <p:spPr>
          <a:xfrm>
            <a:off x="478367" y="3192000"/>
            <a:ext cx="7198784" cy="1248000"/>
          </a:xfrm>
        </p:spPr>
        <p:txBody>
          <a:bodyPr anchor="b"/>
          <a:lstStyle>
            <a:lvl1pPr>
              <a:lnSpc>
                <a:spcPts val="2800"/>
              </a:lnSpc>
              <a:defRPr sz="2533"/>
            </a:lvl1pPr>
          </a:lstStyle>
          <a:p>
            <a:pPr lvl="0"/>
            <a:r>
              <a:rPr lang="en-US" altLang="en-US" noProof="0"/>
              <a:t>Click to edit Master title style</a:t>
            </a:r>
            <a:endParaRPr lang="en-GB" altLang="en-US" noProof="0"/>
          </a:p>
        </p:txBody>
      </p:sp>
      <p:sp>
        <p:nvSpPr>
          <p:cNvPr id="374787" name="Rectangle 3"/>
          <p:cNvSpPr>
            <a:spLocks noGrp="1" noChangeArrowheads="1"/>
          </p:cNvSpPr>
          <p:nvPr>
            <p:ph type="subTitle" idx="1"/>
          </p:nvPr>
        </p:nvSpPr>
        <p:spPr>
          <a:xfrm>
            <a:off x="478367" y="4728000"/>
            <a:ext cx="7198784" cy="525203"/>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marL="0" marR="0" indent="0" algn="l" defTabSz="10762982" rtl="0" eaLnBrk="1" fontAlgn="base" latinLnBrk="0" hangingPunct="1">
              <a:lnSpc>
                <a:spcPts val="1600"/>
              </a:lnSpc>
              <a:spcBef>
                <a:spcPct val="0"/>
              </a:spcBef>
              <a:spcAft>
                <a:spcPct val="0"/>
              </a:spcAft>
              <a:buClr>
                <a:srgbClr val="000000"/>
              </a:buClr>
              <a:buSzTx/>
              <a:buFontTx/>
              <a:buNone/>
              <a:tabLst/>
              <a:defRPr sz="1400"/>
            </a:lvl1pPr>
          </a:lstStyle>
          <a:p>
            <a:pPr lvl="0"/>
            <a:r>
              <a:rPr lang="en-US" altLang="en-US" noProof="0"/>
              <a:t>Click to edit Master subtitle style</a:t>
            </a:r>
            <a:endParaRPr lang="en-GB" altLang="en-US" noProof="0"/>
          </a:p>
        </p:txBody>
      </p:sp>
      <p:sp>
        <p:nvSpPr>
          <p:cNvPr id="3" name="Text Placeholder 2"/>
          <p:cNvSpPr>
            <a:spLocks noGrp="1"/>
          </p:cNvSpPr>
          <p:nvPr>
            <p:ph type="body" sz="quarter" idx="10"/>
          </p:nvPr>
        </p:nvSpPr>
        <p:spPr>
          <a:xfrm>
            <a:off x="478367" y="5349215"/>
            <a:ext cx="7198784" cy="288032"/>
          </a:xfrm>
        </p:spPr>
        <p:txBody>
          <a:bodyPr/>
          <a:lstStyle>
            <a:lvl1pPr>
              <a:lnSpc>
                <a:spcPct val="100000"/>
              </a:lnSpc>
              <a:spcAft>
                <a:spcPts val="0"/>
              </a:spcAft>
              <a:defRPr sz="1467"/>
            </a:lvl1pPr>
          </a:lstStyle>
          <a:p>
            <a:pPr lvl="0"/>
            <a:r>
              <a:rPr lang="en-US" altLang="en-US"/>
              <a:t>Click to edit Master text styles</a:t>
            </a:r>
          </a:p>
        </p:txBody>
      </p:sp>
      <p:sp>
        <p:nvSpPr>
          <p:cNvPr id="14" name="Rectangle 15">
            <a:extLst>
              <a:ext uri="{FF2B5EF4-FFF2-40B4-BE49-F238E27FC236}">
                <a16:creationId xmlns:a16="http://schemas.microsoft.com/office/drawing/2014/main" id="{633A3EC5-EEF9-4E25-9E52-248F2767B143}"/>
              </a:ext>
            </a:extLst>
          </p:cNvPr>
          <p:cNvSpPr>
            <a:spLocks noChangeArrowheads="1"/>
          </p:cNvSpPr>
          <p:nvPr userDrawn="1"/>
        </p:nvSpPr>
        <p:spPr bwMode="auto">
          <a:xfrm>
            <a:off x="0" y="6762749"/>
            <a:ext cx="12192000" cy="97368"/>
          </a:xfrm>
          <a:prstGeom prst="rect">
            <a:avLst/>
          </a:prstGeom>
          <a:solidFill>
            <a:srgbClr val="003399"/>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lgn="ctr">
              <a:lnSpc>
                <a:spcPct val="120000"/>
              </a:lnSpc>
              <a:defRPr sz="1600">
                <a:solidFill>
                  <a:srgbClr val="000000"/>
                </a:solidFill>
                <a:latin typeface="Verdana" panose="020B0604030504040204" pitchFamily="34" charset="0"/>
                <a:cs typeface="Arial" panose="020B0604020202020204" pitchFamily="34" charset="0"/>
              </a:defRPr>
            </a:lvl1pPr>
            <a:lvl2pPr marL="742950" indent="-285750" algn="ctr">
              <a:lnSpc>
                <a:spcPct val="120000"/>
              </a:lnSpc>
              <a:defRPr sz="1600">
                <a:solidFill>
                  <a:srgbClr val="000000"/>
                </a:solidFill>
                <a:latin typeface="Verdana" panose="020B0604030504040204" pitchFamily="34" charset="0"/>
                <a:cs typeface="Arial" panose="020B0604020202020204" pitchFamily="34" charset="0"/>
              </a:defRPr>
            </a:lvl2pPr>
            <a:lvl3pPr marL="1143000" indent="-228600" algn="ctr">
              <a:lnSpc>
                <a:spcPct val="120000"/>
              </a:lnSpc>
              <a:defRPr sz="1600">
                <a:solidFill>
                  <a:srgbClr val="000000"/>
                </a:solidFill>
                <a:latin typeface="Verdana" panose="020B0604030504040204" pitchFamily="34" charset="0"/>
                <a:cs typeface="Arial" panose="020B0604020202020204" pitchFamily="34" charset="0"/>
              </a:defRPr>
            </a:lvl3pPr>
            <a:lvl4pPr marL="1600200" indent="-228600" algn="ctr">
              <a:lnSpc>
                <a:spcPct val="120000"/>
              </a:lnSpc>
              <a:defRPr sz="1600">
                <a:solidFill>
                  <a:srgbClr val="000000"/>
                </a:solidFill>
                <a:latin typeface="Verdana" panose="020B0604030504040204" pitchFamily="34" charset="0"/>
                <a:cs typeface="Arial" panose="020B0604020202020204" pitchFamily="34" charset="0"/>
              </a:defRPr>
            </a:lvl4pPr>
            <a:lvl5pPr marL="2057400" indent="-228600" algn="ctr">
              <a:lnSpc>
                <a:spcPct val="120000"/>
              </a:lnSpc>
              <a:defRPr sz="1600">
                <a:solidFill>
                  <a:srgbClr val="000000"/>
                </a:solidFill>
                <a:latin typeface="Verdana" panose="020B0604030504040204" pitchFamily="34" charset="0"/>
                <a:cs typeface="Arial" panose="020B0604020202020204" pitchFamily="34" charset="0"/>
              </a:defRPr>
            </a:lvl5pPr>
            <a:lvl6pPr marL="25146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pPr eaLnBrk="1" hangingPunct="1">
              <a:defRPr/>
            </a:pPr>
            <a:endParaRPr lang="en-US" altLang="en-US" sz="2133"/>
          </a:p>
        </p:txBody>
      </p:sp>
    </p:spTree>
    <p:extLst>
      <p:ext uri="{BB962C8B-B14F-4D97-AF65-F5344CB8AC3E}">
        <p14:creationId xmlns:p14="http://schemas.microsoft.com/office/powerpoint/2010/main" val="355206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BD21491A-6B5F-4876-8763-3487F60B687C}"/>
              </a:ext>
            </a:extLst>
          </p:cNvPr>
          <p:cNvSpPr>
            <a:spLocks noGrp="1" noChangeArrowheads="1"/>
          </p:cNvSpPr>
          <p:nvPr>
            <p:ph type="title"/>
          </p:nvPr>
        </p:nvSpPr>
        <p:spPr bwMode="auto">
          <a:xfrm>
            <a:off x="478368" y="1026585"/>
            <a:ext cx="11231033" cy="950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03399"/>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a:t>Click to add title</a:t>
            </a:r>
          </a:p>
        </p:txBody>
      </p:sp>
      <p:sp>
        <p:nvSpPr>
          <p:cNvPr id="373768" name="Rectangle 8">
            <a:extLst>
              <a:ext uri="{FF2B5EF4-FFF2-40B4-BE49-F238E27FC236}">
                <a16:creationId xmlns:a16="http://schemas.microsoft.com/office/drawing/2014/main" id="{D78C14CF-9F2C-4C21-9C26-7C55BF600109}"/>
              </a:ext>
            </a:extLst>
          </p:cNvPr>
          <p:cNvSpPr>
            <a:spLocks noGrp="1" noChangeArrowheads="1"/>
          </p:cNvSpPr>
          <p:nvPr>
            <p:ph type="dt" sz="half" idx="2"/>
          </p:nvPr>
        </p:nvSpPr>
        <p:spPr bwMode="auto">
          <a:xfrm>
            <a:off x="9789584" y="6341534"/>
            <a:ext cx="1919817" cy="2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hangingPunct="1">
              <a:lnSpc>
                <a:spcPts val="1600"/>
              </a:lnSpc>
              <a:defRPr sz="1107">
                <a:solidFill>
                  <a:schemeClr val="tx1"/>
                </a:solidFill>
                <a:cs typeface="Arial" charset="0"/>
              </a:defRPr>
            </a:lvl1pPr>
          </a:lstStyle>
          <a:p>
            <a:pPr>
              <a:defRPr/>
            </a:pPr>
            <a:endParaRPr lang="en-GB" altLang="en-US"/>
          </a:p>
        </p:txBody>
      </p:sp>
      <p:sp>
        <p:nvSpPr>
          <p:cNvPr id="1030" name="Rectangle 15">
            <a:extLst>
              <a:ext uri="{FF2B5EF4-FFF2-40B4-BE49-F238E27FC236}">
                <a16:creationId xmlns:a16="http://schemas.microsoft.com/office/drawing/2014/main" id="{861D7623-3213-4465-8090-E141269D60D5}"/>
              </a:ext>
            </a:extLst>
          </p:cNvPr>
          <p:cNvSpPr>
            <a:spLocks noChangeArrowheads="1"/>
          </p:cNvSpPr>
          <p:nvPr/>
        </p:nvSpPr>
        <p:spPr bwMode="auto">
          <a:xfrm>
            <a:off x="0" y="1"/>
            <a:ext cx="12192000" cy="673100"/>
          </a:xfrm>
          <a:prstGeom prst="rect">
            <a:avLst/>
          </a:prstGeom>
          <a:solidFill>
            <a:srgbClr val="003399"/>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lgn="ctr">
              <a:lnSpc>
                <a:spcPct val="120000"/>
              </a:lnSpc>
              <a:defRPr sz="1600">
                <a:solidFill>
                  <a:srgbClr val="000000"/>
                </a:solidFill>
                <a:latin typeface="Verdana" panose="020B0604030504040204" pitchFamily="34" charset="0"/>
                <a:cs typeface="Arial" panose="020B0604020202020204" pitchFamily="34" charset="0"/>
              </a:defRPr>
            </a:lvl1pPr>
            <a:lvl2pPr marL="742950" indent="-285750" algn="ctr">
              <a:lnSpc>
                <a:spcPct val="120000"/>
              </a:lnSpc>
              <a:defRPr sz="1600">
                <a:solidFill>
                  <a:srgbClr val="000000"/>
                </a:solidFill>
                <a:latin typeface="Verdana" panose="020B0604030504040204" pitchFamily="34" charset="0"/>
                <a:cs typeface="Arial" panose="020B0604020202020204" pitchFamily="34" charset="0"/>
              </a:defRPr>
            </a:lvl2pPr>
            <a:lvl3pPr marL="1143000" indent="-228600" algn="ctr">
              <a:lnSpc>
                <a:spcPct val="120000"/>
              </a:lnSpc>
              <a:defRPr sz="1600">
                <a:solidFill>
                  <a:srgbClr val="000000"/>
                </a:solidFill>
                <a:latin typeface="Verdana" panose="020B0604030504040204" pitchFamily="34" charset="0"/>
                <a:cs typeface="Arial" panose="020B0604020202020204" pitchFamily="34" charset="0"/>
              </a:defRPr>
            </a:lvl3pPr>
            <a:lvl4pPr marL="1600200" indent="-228600" algn="ctr">
              <a:lnSpc>
                <a:spcPct val="120000"/>
              </a:lnSpc>
              <a:defRPr sz="1600">
                <a:solidFill>
                  <a:srgbClr val="000000"/>
                </a:solidFill>
                <a:latin typeface="Verdana" panose="020B0604030504040204" pitchFamily="34" charset="0"/>
                <a:cs typeface="Arial" panose="020B0604020202020204" pitchFamily="34" charset="0"/>
              </a:defRPr>
            </a:lvl4pPr>
            <a:lvl5pPr marL="2057400" indent="-228600" algn="ctr">
              <a:lnSpc>
                <a:spcPct val="120000"/>
              </a:lnSpc>
              <a:defRPr sz="1600">
                <a:solidFill>
                  <a:srgbClr val="000000"/>
                </a:solidFill>
                <a:latin typeface="Verdana" panose="020B0604030504040204" pitchFamily="34" charset="0"/>
                <a:cs typeface="Arial" panose="020B0604020202020204" pitchFamily="34" charset="0"/>
              </a:defRPr>
            </a:lvl5pPr>
            <a:lvl6pPr marL="25146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pPr eaLnBrk="1" hangingPunct="1">
              <a:defRPr/>
            </a:pPr>
            <a:endParaRPr lang="en-US" altLang="en-US" sz="2133"/>
          </a:p>
        </p:txBody>
      </p:sp>
      <p:sp>
        <p:nvSpPr>
          <p:cNvPr id="1031" name="Line 17">
            <a:extLst>
              <a:ext uri="{FF2B5EF4-FFF2-40B4-BE49-F238E27FC236}">
                <a16:creationId xmlns:a16="http://schemas.microsoft.com/office/drawing/2014/main" id="{7B5DF44D-BBA7-4C98-B289-76A48D771C59}"/>
              </a:ext>
            </a:extLst>
          </p:cNvPr>
          <p:cNvSpPr>
            <a:spLocks noChangeShapeType="1"/>
          </p:cNvSpPr>
          <p:nvPr/>
        </p:nvSpPr>
        <p:spPr bwMode="auto">
          <a:xfrm>
            <a:off x="0" y="675218"/>
            <a:ext cx="12192000" cy="2116"/>
          </a:xfrm>
          <a:prstGeom prst="line">
            <a:avLst/>
          </a:prstGeom>
          <a:noFill/>
          <a:ln w="31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133"/>
          </a:p>
        </p:txBody>
      </p:sp>
      <p:sp>
        <p:nvSpPr>
          <p:cNvPr id="373781" name="Rectangle 21">
            <a:extLst>
              <a:ext uri="{FF2B5EF4-FFF2-40B4-BE49-F238E27FC236}">
                <a16:creationId xmlns:a16="http://schemas.microsoft.com/office/drawing/2014/main" id="{D77C8272-5056-4A0C-8354-9E4AB17AAF94}"/>
              </a:ext>
            </a:extLst>
          </p:cNvPr>
          <p:cNvSpPr>
            <a:spLocks noGrp="1" noChangeArrowheads="1"/>
          </p:cNvSpPr>
          <p:nvPr>
            <p:ph type="body" idx="1"/>
          </p:nvPr>
        </p:nvSpPr>
        <p:spPr bwMode="auto">
          <a:xfrm>
            <a:off x="478368" y="2159001"/>
            <a:ext cx="11231033" cy="3960284"/>
          </a:xfrm>
          <a:prstGeom prst="rect">
            <a:avLst/>
          </a:prstGeom>
          <a:noFill/>
          <a:ln>
            <a:noFill/>
          </a:ln>
          <a:effectLst/>
          <a:extLst>
            <a:ext uri="{909E8E84-426E-40DD-AFC4-6F175D3DCCD1}">
              <a14:hiddenFill xmlns:a14="http://schemas.microsoft.com/office/drawing/2010/main">
                <a:solidFill>
                  <a:srgbClr val="E1E3F2"/>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en-US" dirty="0"/>
              <a:t>Normal text – Verdana, 15pt regular, ls 21pt, ap 9pt, black.</a:t>
            </a:r>
          </a:p>
          <a:p>
            <a:pPr lvl="1"/>
            <a:r>
              <a:rPr lang="en-GB" altLang="en-US" dirty="0"/>
              <a:t>Title – Verdana, 21pt regular, ls 27pt, blue (0,51,153).</a:t>
            </a:r>
          </a:p>
          <a:p>
            <a:pPr lvl="1"/>
            <a:r>
              <a:rPr lang="en-GB" altLang="en-US" dirty="0"/>
              <a:t>Subtitle – Verdana, 18pt bold (apply manually), ls 27pt, blue (0,51,153).</a:t>
            </a:r>
          </a:p>
          <a:p>
            <a:pPr lvl="1"/>
            <a:r>
              <a:rPr lang="en-GB" altLang="en-US" dirty="0"/>
              <a:t>Bullets level 1 – Verdana, 13.5pt regular, ls 18pt, ap 6pt, black.</a:t>
            </a:r>
          </a:p>
          <a:p>
            <a:pPr lvl="2"/>
            <a:r>
              <a:rPr lang="en-GB" altLang="en-US" dirty="0"/>
              <a:t>Bullets level 2 – Verdana, 12pt regular, ls 18pt, ap 4.5pt, black.</a:t>
            </a:r>
          </a:p>
          <a:p>
            <a:pPr lvl="3"/>
            <a:r>
              <a:rPr lang="en-GB" altLang="en-US" dirty="0"/>
              <a:t>Bullets level 3 – Verdana, 10.5pt regular, ls 15pt, ap 4.5pt, black. NOT RECOMMENDED TO USE BEYOND LEVEL 3</a:t>
            </a:r>
          </a:p>
          <a:p>
            <a:pPr lvl="4"/>
            <a:r>
              <a:rPr lang="en-GB" altLang="en-US" dirty="0"/>
              <a:t>Bullets level 4 – Verdana, 10.5pt regular, ls 15pt, ap 4.5pt, black.</a:t>
            </a:r>
          </a:p>
          <a:p>
            <a:pPr lvl="4"/>
            <a:r>
              <a:rPr lang="en-GB" altLang="en-US" dirty="0"/>
              <a:t>Bullets level 5 – Verdana, 10.5pt regular, ls 15pt, ap 4.5pt, black.</a:t>
            </a:r>
          </a:p>
          <a:p>
            <a:pPr lvl="6"/>
            <a:r>
              <a:rPr lang="en-GB" altLang="en-US" dirty="0"/>
              <a:t>Bullets level 6 – Verdana, 10.5pt regular, ls 15pt, ap 4.5pt, black.</a:t>
            </a:r>
          </a:p>
          <a:p>
            <a:pPr lvl="7"/>
            <a:r>
              <a:rPr lang="en-GB" altLang="en-US" dirty="0"/>
              <a:t>Bullets level 7 – Verdana, 10.5pt regular, ls 15pt, ap 4.5pt, black.</a:t>
            </a:r>
          </a:p>
          <a:p>
            <a:pPr lvl="8"/>
            <a:r>
              <a:rPr lang="en-GB" altLang="en-US" dirty="0"/>
              <a:t>Bullets level 8 – Verdana, 10.5pt regular, ls 15pt, ap 4.5pt, black.</a:t>
            </a:r>
          </a:p>
        </p:txBody>
      </p:sp>
      <p:pic>
        <p:nvPicPr>
          <p:cNvPr id="1033" name="Picture 1">
            <a:extLst>
              <a:ext uri="{FF2B5EF4-FFF2-40B4-BE49-F238E27FC236}">
                <a16:creationId xmlns:a16="http://schemas.microsoft.com/office/drawing/2014/main" id="{CF7A6E84-8473-4F3F-8B38-3CCBCE9EC1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7994" t="17599" r="8041" b="26817"/>
          <a:stretch>
            <a:fillRect/>
          </a:stretch>
        </p:blipFill>
        <p:spPr bwMode="auto">
          <a:xfrm>
            <a:off x="9886951" y="95251"/>
            <a:ext cx="1824567" cy="52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15">
            <a:extLst>
              <a:ext uri="{FF2B5EF4-FFF2-40B4-BE49-F238E27FC236}">
                <a16:creationId xmlns:a16="http://schemas.microsoft.com/office/drawing/2014/main" id="{52CA8764-7F81-4D32-B27E-A4BEF4B6F19E}"/>
              </a:ext>
            </a:extLst>
          </p:cNvPr>
          <p:cNvSpPr>
            <a:spLocks noChangeArrowheads="1"/>
          </p:cNvSpPr>
          <p:nvPr/>
        </p:nvSpPr>
        <p:spPr bwMode="auto">
          <a:xfrm>
            <a:off x="0" y="6762749"/>
            <a:ext cx="12192000" cy="97368"/>
          </a:xfrm>
          <a:prstGeom prst="rect">
            <a:avLst/>
          </a:prstGeom>
          <a:solidFill>
            <a:srgbClr val="003399"/>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ctr"/>
          <a:lstStyle>
            <a:lvl1pPr algn="ctr">
              <a:lnSpc>
                <a:spcPct val="120000"/>
              </a:lnSpc>
              <a:defRPr sz="1600">
                <a:solidFill>
                  <a:srgbClr val="000000"/>
                </a:solidFill>
                <a:latin typeface="Verdana" panose="020B0604030504040204" pitchFamily="34" charset="0"/>
                <a:cs typeface="Arial" panose="020B0604020202020204" pitchFamily="34" charset="0"/>
              </a:defRPr>
            </a:lvl1pPr>
            <a:lvl2pPr marL="742950" indent="-285750" algn="ctr">
              <a:lnSpc>
                <a:spcPct val="120000"/>
              </a:lnSpc>
              <a:defRPr sz="1600">
                <a:solidFill>
                  <a:srgbClr val="000000"/>
                </a:solidFill>
                <a:latin typeface="Verdana" panose="020B0604030504040204" pitchFamily="34" charset="0"/>
                <a:cs typeface="Arial" panose="020B0604020202020204" pitchFamily="34" charset="0"/>
              </a:defRPr>
            </a:lvl2pPr>
            <a:lvl3pPr marL="1143000" indent="-228600" algn="ctr">
              <a:lnSpc>
                <a:spcPct val="120000"/>
              </a:lnSpc>
              <a:defRPr sz="1600">
                <a:solidFill>
                  <a:srgbClr val="000000"/>
                </a:solidFill>
                <a:latin typeface="Verdana" panose="020B0604030504040204" pitchFamily="34" charset="0"/>
                <a:cs typeface="Arial" panose="020B0604020202020204" pitchFamily="34" charset="0"/>
              </a:defRPr>
            </a:lvl3pPr>
            <a:lvl4pPr marL="1600200" indent="-228600" algn="ctr">
              <a:lnSpc>
                <a:spcPct val="120000"/>
              </a:lnSpc>
              <a:defRPr sz="1600">
                <a:solidFill>
                  <a:srgbClr val="000000"/>
                </a:solidFill>
                <a:latin typeface="Verdana" panose="020B0604030504040204" pitchFamily="34" charset="0"/>
                <a:cs typeface="Arial" panose="020B0604020202020204" pitchFamily="34" charset="0"/>
              </a:defRPr>
            </a:lvl4pPr>
            <a:lvl5pPr marL="2057400" indent="-228600" algn="ctr">
              <a:lnSpc>
                <a:spcPct val="120000"/>
              </a:lnSpc>
              <a:defRPr sz="1600">
                <a:solidFill>
                  <a:srgbClr val="000000"/>
                </a:solidFill>
                <a:latin typeface="Verdana" panose="020B0604030504040204" pitchFamily="34" charset="0"/>
                <a:cs typeface="Arial" panose="020B0604020202020204" pitchFamily="34" charset="0"/>
              </a:defRPr>
            </a:lvl5pPr>
            <a:lvl6pPr marL="25146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6pPr>
            <a:lvl7pPr marL="29718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7pPr>
            <a:lvl8pPr marL="34290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8pPr>
            <a:lvl9pPr marL="3886200" indent="-228600" algn="ctr" eaLnBrk="0" fontAlgn="base" hangingPunct="0">
              <a:lnSpc>
                <a:spcPct val="120000"/>
              </a:lnSpc>
              <a:spcBef>
                <a:spcPct val="0"/>
              </a:spcBef>
              <a:spcAft>
                <a:spcPct val="0"/>
              </a:spcAft>
              <a:defRPr sz="1600">
                <a:solidFill>
                  <a:srgbClr val="000000"/>
                </a:solidFill>
                <a:latin typeface="Verdana" panose="020B0604030504040204" pitchFamily="34" charset="0"/>
                <a:cs typeface="Arial" panose="020B0604020202020204" pitchFamily="34" charset="0"/>
              </a:defRPr>
            </a:lvl9pPr>
          </a:lstStyle>
          <a:p>
            <a:pPr eaLnBrk="1" hangingPunct="1">
              <a:defRPr/>
            </a:pPr>
            <a:endParaRPr lang="en-US" altLang="en-US" sz="2133"/>
          </a:p>
        </p:txBody>
      </p:sp>
      <p:pic>
        <p:nvPicPr>
          <p:cNvPr id="12" name="Picture 14" descr="A picture containing drawing&#10;&#10;Description automatically generated">
            <a:extLst>
              <a:ext uri="{FF2B5EF4-FFF2-40B4-BE49-F238E27FC236}">
                <a16:creationId xmlns:a16="http://schemas.microsoft.com/office/drawing/2014/main" id="{6AE91F4F-BC62-4003-9AA4-9E8AD3046BD4}"/>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78368" y="6169387"/>
            <a:ext cx="613833" cy="548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4">
            <a:extLst>
              <a:ext uri="{FF2B5EF4-FFF2-40B4-BE49-F238E27FC236}">
                <a16:creationId xmlns:a16="http://schemas.microsoft.com/office/drawing/2014/main" id="{253E47D6-7856-43C5-8923-FDB1CE9AEEF0}"/>
              </a:ext>
            </a:extLst>
          </p:cNvPr>
          <p:cNvSpPr>
            <a:spLocks noGrp="1" noChangeArrowheads="1"/>
          </p:cNvSpPr>
          <p:nvPr>
            <p:ph type="ftr" sz="quarter" idx="3"/>
          </p:nvPr>
        </p:nvSpPr>
        <p:spPr bwMode="auto">
          <a:xfrm>
            <a:off x="1778365" y="6358785"/>
            <a:ext cx="8638116" cy="29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lnSpc>
                <a:spcPts val="1600"/>
              </a:lnSpc>
              <a:defRPr sz="1107">
                <a:solidFill>
                  <a:schemeClr val="tx1"/>
                </a:solidFill>
              </a:defRPr>
            </a:lvl1pPr>
          </a:lstStyle>
          <a:p>
            <a:r>
              <a:rPr lang="en-GB" altLang="en-US"/>
              <a:t>Presentation title (to edit, click Insert &gt; Header &amp; Footer)</a:t>
            </a:r>
          </a:p>
        </p:txBody>
      </p:sp>
      <p:sp>
        <p:nvSpPr>
          <p:cNvPr id="14" name="Rectangle 5">
            <a:extLst>
              <a:ext uri="{FF2B5EF4-FFF2-40B4-BE49-F238E27FC236}">
                <a16:creationId xmlns:a16="http://schemas.microsoft.com/office/drawing/2014/main" id="{CFC6DADF-5469-4661-8E8A-D03DA08409AE}"/>
              </a:ext>
            </a:extLst>
          </p:cNvPr>
          <p:cNvSpPr>
            <a:spLocks noGrp="1" noChangeArrowheads="1"/>
          </p:cNvSpPr>
          <p:nvPr>
            <p:ph type="sldNum" sz="quarter" idx="4"/>
          </p:nvPr>
        </p:nvSpPr>
        <p:spPr bwMode="auto">
          <a:xfrm>
            <a:off x="1299998" y="6358784"/>
            <a:ext cx="410633"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a:lnSpc>
                <a:spcPts val="1600"/>
              </a:lnSpc>
              <a:defRPr sz="1107">
                <a:solidFill>
                  <a:schemeClr val="tx1"/>
                </a:solidFill>
              </a:defRPr>
            </a:lvl1pPr>
          </a:lstStyle>
          <a:p>
            <a:fld id="{DB468437-DC6C-443C-8387-7F3DABA73C17}" type="slidenum">
              <a:rPr lang="en-GB" altLang="en-US" smtClean="0"/>
              <a:pPr/>
              <a:t>‹#›</a:t>
            </a:fld>
            <a:endParaRPr lang="en-GB" altLang="en-US" dirty="0"/>
          </a:p>
        </p:txBody>
      </p:sp>
      <p:sp>
        <p:nvSpPr>
          <p:cNvPr id="2" name="MSIPCMContentMarking" descr="{&quot;HashCode&quot;:1642421859,&quot;Placement&quot;:&quot;Footer&quot;}">
            <a:extLst>
              <a:ext uri="{FF2B5EF4-FFF2-40B4-BE49-F238E27FC236}">
                <a16:creationId xmlns:a16="http://schemas.microsoft.com/office/drawing/2014/main" id="{35DAF208-6FA9-4EC7-AC91-8A8328D00043}"/>
              </a:ext>
            </a:extLst>
          </p:cNvPr>
          <p:cNvSpPr txBox="1"/>
          <p:nvPr userDrawn="1"/>
        </p:nvSpPr>
        <p:spPr>
          <a:xfrm>
            <a:off x="4251118" y="6647404"/>
            <a:ext cx="3689763" cy="210596"/>
          </a:xfrm>
          <a:prstGeom prst="rect">
            <a:avLst/>
          </a:prstGeom>
          <a:noFill/>
        </p:spPr>
        <p:txBody>
          <a:bodyPr vert="horz" wrap="square" lIns="0" tIns="0" rIns="0" bIns="0" rtlCol="0" anchor="ctr" anchorCtr="1">
            <a:spAutoFit/>
          </a:bodyPr>
          <a:lstStyle/>
          <a:p>
            <a:pPr algn="ctr">
              <a:spcBef>
                <a:spcPct val="0"/>
              </a:spcBef>
              <a:spcAft>
                <a:spcPct val="0"/>
              </a:spcAft>
            </a:pPr>
            <a:r>
              <a:rPr lang="en-GB" sz="700">
                <a:solidFill>
                  <a:srgbClr val="737373"/>
                </a:solidFill>
                <a:latin typeface="Verdana" panose="020B0604030504040204" pitchFamily="34" charset="0"/>
              </a:rPr>
              <a:t>Classified as internal/staff &amp; contractors by the European Medicines Agency 
</a:t>
            </a:r>
            <a:endParaRPr lang="en-GB" sz="700" dirty="0">
              <a:solidFill>
                <a:srgbClr val="737373"/>
              </a:solidFill>
              <a:latin typeface="Verdan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95" r:id="rId1"/>
    <p:sldLayoutId id="2147483690" r:id="rId2"/>
  </p:sldLayoutIdLst>
  <p:hf hdr="0" dt="0"/>
  <p:txStyles>
    <p:titleStyle>
      <a:lvl1pPr algn="l" rtl="0" eaLnBrk="1" fontAlgn="base" hangingPunct="1">
        <a:lnSpc>
          <a:spcPts val="2700"/>
        </a:lnSpc>
        <a:spcBef>
          <a:spcPct val="0"/>
        </a:spcBef>
        <a:spcAft>
          <a:spcPct val="0"/>
        </a:spcAft>
        <a:defRPr sz="2100">
          <a:solidFill>
            <a:schemeClr val="tx2"/>
          </a:solidFill>
          <a:latin typeface="+mj-lt"/>
          <a:ea typeface="+mj-ea"/>
          <a:cs typeface="+mj-cs"/>
        </a:defRPr>
      </a:lvl1pPr>
      <a:lvl2pPr algn="l" rtl="0" eaLnBrk="1" fontAlgn="base" hangingPunct="1">
        <a:lnSpc>
          <a:spcPts val="2700"/>
        </a:lnSpc>
        <a:spcBef>
          <a:spcPct val="0"/>
        </a:spcBef>
        <a:spcAft>
          <a:spcPct val="0"/>
        </a:spcAft>
        <a:defRPr sz="2100">
          <a:solidFill>
            <a:schemeClr val="tx2"/>
          </a:solidFill>
          <a:latin typeface="Verdana" pitchFamily="34" charset="0"/>
          <a:cs typeface="Arial" charset="0"/>
        </a:defRPr>
      </a:lvl2pPr>
      <a:lvl3pPr algn="l" rtl="0" eaLnBrk="1" fontAlgn="base" hangingPunct="1">
        <a:lnSpc>
          <a:spcPts val="2700"/>
        </a:lnSpc>
        <a:spcBef>
          <a:spcPct val="0"/>
        </a:spcBef>
        <a:spcAft>
          <a:spcPct val="0"/>
        </a:spcAft>
        <a:defRPr sz="2100">
          <a:solidFill>
            <a:schemeClr val="tx2"/>
          </a:solidFill>
          <a:latin typeface="Verdana" pitchFamily="34" charset="0"/>
          <a:cs typeface="Arial" charset="0"/>
        </a:defRPr>
      </a:lvl3pPr>
      <a:lvl4pPr algn="l" rtl="0" eaLnBrk="1" fontAlgn="base" hangingPunct="1">
        <a:lnSpc>
          <a:spcPts val="2700"/>
        </a:lnSpc>
        <a:spcBef>
          <a:spcPct val="0"/>
        </a:spcBef>
        <a:spcAft>
          <a:spcPct val="0"/>
        </a:spcAft>
        <a:defRPr sz="2100">
          <a:solidFill>
            <a:schemeClr val="tx2"/>
          </a:solidFill>
          <a:latin typeface="Verdana" pitchFamily="34" charset="0"/>
          <a:cs typeface="Arial" charset="0"/>
        </a:defRPr>
      </a:lvl4pPr>
      <a:lvl5pPr algn="l" rtl="0" eaLnBrk="1" fontAlgn="base" hangingPunct="1">
        <a:lnSpc>
          <a:spcPts val="2700"/>
        </a:lnSpc>
        <a:spcBef>
          <a:spcPct val="0"/>
        </a:spcBef>
        <a:spcAft>
          <a:spcPct val="0"/>
        </a:spcAft>
        <a:defRPr sz="2100">
          <a:solidFill>
            <a:schemeClr val="tx2"/>
          </a:solidFill>
          <a:latin typeface="Verdana" pitchFamily="34" charset="0"/>
          <a:cs typeface="Arial" charset="0"/>
        </a:defRPr>
      </a:lvl5pPr>
      <a:lvl6pPr marL="457200" algn="l" rtl="0" eaLnBrk="1" fontAlgn="base" hangingPunct="1">
        <a:lnSpc>
          <a:spcPts val="3600"/>
        </a:lnSpc>
        <a:spcBef>
          <a:spcPct val="0"/>
        </a:spcBef>
        <a:spcAft>
          <a:spcPct val="0"/>
        </a:spcAft>
        <a:defRPr sz="2800">
          <a:solidFill>
            <a:schemeClr val="tx2"/>
          </a:solidFill>
          <a:latin typeface="Verdana" pitchFamily="34" charset="0"/>
          <a:cs typeface="Arial" charset="0"/>
        </a:defRPr>
      </a:lvl6pPr>
      <a:lvl7pPr marL="914400" algn="l" rtl="0" eaLnBrk="1" fontAlgn="base" hangingPunct="1">
        <a:lnSpc>
          <a:spcPts val="3600"/>
        </a:lnSpc>
        <a:spcBef>
          <a:spcPct val="0"/>
        </a:spcBef>
        <a:spcAft>
          <a:spcPct val="0"/>
        </a:spcAft>
        <a:defRPr sz="2800">
          <a:solidFill>
            <a:schemeClr val="tx2"/>
          </a:solidFill>
          <a:latin typeface="Verdana" pitchFamily="34" charset="0"/>
          <a:cs typeface="Arial" charset="0"/>
        </a:defRPr>
      </a:lvl7pPr>
      <a:lvl8pPr marL="1371600" algn="l" rtl="0" eaLnBrk="1" fontAlgn="base" hangingPunct="1">
        <a:lnSpc>
          <a:spcPts val="3600"/>
        </a:lnSpc>
        <a:spcBef>
          <a:spcPct val="0"/>
        </a:spcBef>
        <a:spcAft>
          <a:spcPct val="0"/>
        </a:spcAft>
        <a:defRPr sz="2800">
          <a:solidFill>
            <a:schemeClr val="tx2"/>
          </a:solidFill>
          <a:latin typeface="Verdana" pitchFamily="34" charset="0"/>
          <a:cs typeface="Arial" charset="0"/>
        </a:defRPr>
      </a:lvl8pPr>
      <a:lvl9pPr marL="1828800" algn="l" rtl="0" eaLnBrk="1" fontAlgn="base" hangingPunct="1">
        <a:lnSpc>
          <a:spcPts val="3600"/>
        </a:lnSpc>
        <a:spcBef>
          <a:spcPct val="0"/>
        </a:spcBef>
        <a:spcAft>
          <a:spcPct val="0"/>
        </a:spcAft>
        <a:defRPr sz="2800">
          <a:solidFill>
            <a:schemeClr val="tx2"/>
          </a:solidFill>
          <a:latin typeface="Verdana" pitchFamily="34" charset="0"/>
          <a:cs typeface="Arial" charset="0"/>
        </a:defRPr>
      </a:lvl9pPr>
    </p:titleStyle>
    <p:bodyStyle>
      <a:lvl1pPr algn="l" defTabSz="8072438" rtl="0" eaLnBrk="1" fontAlgn="base" hangingPunct="1">
        <a:lnSpc>
          <a:spcPts val="2100"/>
        </a:lnSpc>
        <a:spcBef>
          <a:spcPct val="0"/>
        </a:spcBef>
        <a:spcAft>
          <a:spcPts val="900"/>
        </a:spcAft>
        <a:buClr>
          <a:srgbClr val="000000"/>
        </a:buClr>
        <a:defRPr sz="1500">
          <a:solidFill>
            <a:schemeClr val="tx1"/>
          </a:solidFill>
          <a:latin typeface="+mn-lt"/>
          <a:ea typeface="+mn-ea"/>
          <a:cs typeface="+mn-cs"/>
        </a:defRPr>
      </a:lvl1pPr>
      <a:lvl2pPr marL="268288" indent="-266700" algn="l" defTabSz="8072438" rtl="0" eaLnBrk="1" fontAlgn="base" hangingPunct="1">
        <a:lnSpc>
          <a:spcPts val="1800"/>
        </a:lnSpc>
        <a:spcBef>
          <a:spcPct val="0"/>
        </a:spcBef>
        <a:spcAft>
          <a:spcPts val="600"/>
        </a:spcAft>
        <a:buClr>
          <a:schemeClr val="tx1"/>
        </a:buClr>
        <a:buChar char="•"/>
        <a:defRPr sz="1300">
          <a:solidFill>
            <a:schemeClr val="tx1"/>
          </a:solidFill>
          <a:latin typeface="+mn-lt"/>
          <a:cs typeface="+mn-cs"/>
        </a:defRPr>
      </a:lvl2pPr>
      <a:lvl3pPr marL="522288" indent="-231775" algn="l" defTabSz="8072438" rtl="0" eaLnBrk="1" fontAlgn="base" hangingPunct="1">
        <a:lnSpc>
          <a:spcPts val="1800"/>
        </a:lnSpc>
        <a:spcBef>
          <a:spcPct val="0"/>
        </a:spcBef>
        <a:spcAft>
          <a:spcPts val="450"/>
        </a:spcAft>
        <a:buClr>
          <a:schemeClr val="tx1"/>
        </a:buClr>
        <a:buFont typeface="Verdana" panose="020B0604030504040204" pitchFamily="34" charset="0"/>
        <a:buChar char="–"/>
        <a:defRPr sz="1200">
          <a:solidFill>
            <a:schemeClr val="tx1"/>
          </a:solidFill>
          <a:latin typeface="+mn-lt"/>
          <a:cs typeface="+mn-cs"/>
        </a:defRPr>
      </a:lvl3pPr>
      <a:lvl4pPr marL="769938" indent="-219075" algn="l" defTabSz="8072438" rtl="0" eaLnBrk="1" fontAlgn="base" hangingPunct="1">
        <a:lnSpc>
          <a:spcPts val="1500"/>
        </a:lnSpc>
        <a:spcBef>
          <a:spcPct val="0"/>
        </a:spcBef>
        <a:spcAft>
          <a:spcPts val="450"/>
        </a:spcAft>
        <a:buClr>
          <a:schemeClr val="tx1"/>
        </a:buClr>
        <a:buFont typeface="Verdana" panose="020B0604030504040204" pitchFamily="34" charset="0"/>
        <a:buChar char="•"/>
        <a:defRPr sz="1000">
          <a:solidFill>
            <a:schemeClr val="tx1"/>
          </a:solidFill>
          <a:latin typeface="+mn-lt"/>
          <a:cs typeface="+mn-cs"/>
        </a:defRPr>
      </a:lvl4pPr>
      <a:lvl5pPr marL="1016000" indent="-225425" algn="l" defTabSz="8072438" rtl="0" eaLnBrk="1" fontAlgn="base" hangingPunct="1">
        <a:lnSpc>
          <a:spcPts val="1500"/>
        </a:lnSpc>
        <a:spcBef>
          <a:spcPct val="0"/>
        </a:spcBef>
        <a:spcAft>
          <a:spcPts val="450"/>
        </a:spcAft>
        <a:buClr>
          <a:schemeClr val="tx1"/>
        </a:buClr>
        <a:buFont typeface="Verdana" panose="020B0604030504040204" pitchFamily="34" charset="0"/>
        <a:buChar char="–"/>
        <a:defRPr sz="1000">
          <a:solidFill>
            <a:schemeClr val="tx1"/>
          </a:solidFill>
          <a:latin typeface="+mn-lt"/>
          <a:cs typeface="+mn-cs"/>
        </a:defRPr>
      </a:lvl5pPr>
      <a:lvl6pPr marL="1014413" indent="-226800" algn="l" defTabSz="8072438" rtl="0" eaLnBrk="1" fontAlgn="base" hangingPunct="1">
        <a:lnSpc>
          <a:spcPts val="1500"/>
        </a:lnSpc>
        <a:spcBef>
          <a:spcPct val="0"/>
        </a:spcBef>
        <a:spcAft>
          <a:spcPts val="450"/>
        </a:spcAft>
        <a:buClr>
          <a:schemeClr val="tx1"/>
        </a:buClr>
        <a:buFont typeface="Verdana" pitchFamily="34" charset="0"/>
        <a:buChar char="–"/>
        <a:defRPr lang="en-GB" altLang="en-US" sz="1050" smtClean="0">
          <a:solidFill>
            <a:schemeClr val="tx1"/>
          </a:solidFill>
          <a:latin typeface="+mn-lt"/>
          <a:cs typeface="+mn-cs"/>
        </a:defRPr>
      </a:lvl6pPr>
      <a:lvl7pPr marL="1015200" indent="-225425" algn="l" defTabSz="8072438" rtl="0" eaLnBrk="1" fontAlgn="base" hangingPunct="1">
        <a:lnSpc>
          <a:spcPts val="1500"/>
        </a:lnSpc>
        <a:spcBef>
          <a:spcPct val="0"/>
        </a:spcBef>
        <a:spcAft>
          <a:spcPts val="450"/>
        </a:spcAft>
        <a:buClr>
          <a:schemeClr val="tx1"/>
        </a:buClr>
        <a:buFont typeface="Verdana" pitchFamily="34" charset="0"/>
        <a:buChar char="–"/>
        <a:defRPr sz="1050">
          <a:solidFill>
            <a:schemeClr val="tx1"/>
          </a:solidFill>
          <a:latin typeface="+mn-lt"/>
          <a:cs typeface="+mn-cs"/>
        </a:defRPr>
      </a:lvl7pPr>
      <a:lvl8pPr marL="1015200" indent="-225425" algn="l" defTabSz="8072438" rtl="0" eaLnBrk="1" fontAlgn="base" hangingPunct="1">
        <a:lnSpc>
          <a:spcPts val="1500"/>
        </a:lnSpc>
        <a:spcBef>
          <a:spcPct val="0"/>
        </a:spcBef>
        <a:spcAft>
          <a:spcPts val="450"/>
        </a:spcAft>
        <a:buClr>
          <a:schemeClr val="tx1"/>
        </a:buClr>
        <a:buFont typeface="Verdana" pitchFamily="34" charset="0"/>
        <a:buChar char="–"/>
        <a:defRPr sz="1050">
          <a:solidFill>
            <a:schemeClr val="tx1"/>
          </a:solidFill>
          <a:latin typeface="+mn-lt"/>
          <a:cs typeface="+mn-cs"/>
        </a:defRPr>
      </a:lvl8pPr>
      <a:lvl9pPr marL="1015200" indent="-225425" algn="l" defTabSz="8072438" rtl="0" eaLnBrk="1" fontAlgn="base" hangingPunct="1">
        <a:lnSpc>
          <a:spcPts val="1500"/>
        </a:lnSpc>
        <a:spcBef>
          <a:spcPct val="0"/>
        </a:spcBef>
        <a:spcAft>
          <a:spcPts val="450"/>
        </a:spcAft>
        <a:buClr>
          <a:schemeClr val="tx1"/>
        </a:buClr>
        <a:buFont typeface="Verdana" pitchFamily="34" charset="0"/>
        <a:buChar char="–"/>
        <a:defRPr sz="105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2">
            <a:extLst>
              <a:ext uri="{FF2B5EF4-FFF2-40B4-BE49-F238E27FC236}">
                <a16:creationId xmlns:a16="http://schemas.microsoft.com/office/drawing/2014/main" id="{84C0BB8D-E571-4954-B654-58B37B42E60F}"/>
              </a:ext>
            </a:extLst>
          </p:cNvPr>
          <p:cNvSpPr>
            <a:spLocks noGrp="1" noChangeArrowheads="1"/>
          </p:cNvSpPr>
          <p:nvPr>
            <p:ph type="ctrTitle"/>
          </p:nvPr>
        </p:nvSpPr>
        <p:spPr>
          <a:xfrm>
            <a:off x="478367" y="3191934"/>
            <a:ext cx="7198784" cy="1248833"/>
          </a:xfrm>
        </p:spPr>
        <p:txBody>
          <a:bodyPr/>
          <a:lstStyle>
            <a:defPPr>
              <a:defRPr lang="en-GB"/>
            </a:defPPr>
            <a:lvl1pPr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1pPr>
            <a:lvl2pPr marL="609585"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2pPr>
            <a:lvl3pPr marL="1219170"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3pPr>
            <a:lvl4pPr marL="1828754"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4pPr>
            <a:lvl5pPr marL="2438339"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5pPr>
            <a:lvl6pPr marL="3047924"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6pPr>
            <a:lvl7pPr marL="3657509"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7pPr>
            <a:lvl8pPr marL="4267093"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8pPr>
            <a:lvl9pPr marL="4876678"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9pPr>
          </a:lstStyle>
          <a:p>
            <a:r>
              <a:rPr lang="en-GB" dirty="0" err="1"/>
              <a:t>BioNTech</a:t>
            </a:r>
            <a:r>
              <a:rPr lang="en-GB" dirty="0"/>
              <a:t> COVID19 mRNA vaccine </a:t>
            </a:r>
            <a:br>
              <a:rPr lang="en-GB" dirty="0"/>
            </a:br>
            <a:r>
              <a:rPr lang="en-GB" dirty="0"/>
              <a:t>(nucleoside modified)</a:t>
            </a:r>
            <a:br>
              <a:rPr lang="en-GB" dirty="0"/>
            </a:br>
            <a:br>
              <a:rPr lang="en-GB" dirty="0"/>
            </a:br>
            <a:r>
              <a:rPr lang="en-GB" dirty="0"/>
              <a:t>EMA Quality Office CMC observations</a:t>
            </a:r>
            <a:endParaRPr lang="en-US" altLang="en-US" dirty="0"/>
          </a:p>
        </p:txBody>
      </p:sp>
      <p:sp>
        <p:nvSpPr>
          <p:cNvPr id="12292" name="Text Placeholder 24">
            <a:extLst>
              <a:ext uri="{FF2B5EF4-FFF2-40B4-BE49-F238E27FC236}">
                <a16:creationId xmlns:a16="http://schemas.microsoft.com/office/drawing/2014/main" id="{A071BF6C-E6DF-4983-B7DC-9256ABA5A15C}"/>
              </a:ext>
            </a:extLst>
          </p:cNvPr>
          <p:cNvSpPr>
            <a:spLocks noGrp="1" noChangeArrowheads="1"/>
          </p:cNvSpPr>
          <p:nvPr>
            <p:ph type="body" sz="quarter" idx="10"/>
          </p:nvPr>
        </p:nvSpPr>
        <p:spPr>
          <a:xfrm>
            <a:off x="478367" y="5348817"/>
            <a:ext cx="7198784" cy="287867"/>
          </a:xfrm>
        </p:spPr>
        <p:txBody>
          <a:bodyPr/>
          <a:lstStyle>
            <a:defPPr>
              <a:defRPr lang="en-GB"/>
            </a:defPPr>
            <a:lvl1pPr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1pPr>
            <a:lvl2pPr marL="609585"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2pPr>
            <a:lvl3pPr marL="1219170"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3pPr>
            <a:lvl4pPr marL="1828754"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4pPr>
            <a:lvl5pPr marL="2438339"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5pPr>
            <a:lvl6pPr marL="3047924"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6pPr>
            <a:lvl7pPr marL="3657509"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7pPr>
            <a:lvl8pPr marL="4267093"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8pPr>
            <a:lvl9pPr marL="4876678"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9pPr>
          </a:lstStyle>
          <a:p>
            <a:pPr>
              <a:spcAft>
                <a:spcPct val="0"/>
              </a:spcAft>
            </a:pPr>
            <a:r>
              <a:rPr lang="en-US" altLang="en-US" dirty="0"/>
              <a:t>BWP 24</a:t>
            </a:r>
            <a:r>
              <a:rPr lang="en-US" altLang="en-US" baseline="30000" dirty="0"/>
              <a:t>th</a:t>
            </a:r>
            <a:r>
              <a:rPr lang="en-US" altLang="en-US" dirty="0"/>
              <a:t> November</a:t>
            </a:r>
          </a:p>
        </p:txBody>
      </p:sp>
      <p:sp>
        <p:nvSpPr>
          <p:cNvPr id="12293" name="Text Box 4">
            <a:extLst>
              <a:ext uri="{FF2B5EF4-FFF2-40B4-BE49-F238E27FC236}">
                <a16:creationId xmlns:a16="http://schemas.microsoft.com/office/drawing/2014/main" id="{7CF7295F-A91A-4D8B-9398-4CA81E7132D0}"/>
              </a:ext>
            </a:extLst>
          </p:cNvPr>
          <p:cNvSpPr txBox="1">
            <a:spLocks noChangeArrowheads="1"/>
          </p:cNvSpPr>
          <p:nvPr/>
        </p:nvSpPr>
        <p:spPr bwMode="auto">
          <a:xfrm>
            <a:off x="478367" y="5926226"/>
            <a:ext cx="7213600"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lstStyle>
            <a:defPPr>
              <a:defRPr lang="en-GB"/>
            </a:defPPr>
            <a:lvl1pPr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1pPr>
            <a:lvl2pPr marL="609585"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2pPr>
            <a:lvl3pPr marL="1219170"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3pPr>
            <a:lvl4pPr marL="1828754"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4pPr>
            <a:lvl5pPr marL="2438339" algn="l" rtl="0" eaLnBrk="0" fontAlgn="base" hangingPunct="0">
              <a:spcBef>
                <a:spcPct val="0"/>
              </a:spcBef>
              <a:spcAft>
                <a:spcPct val="0"/>
              </a:spcAft>
              <a:defRPr sz="2133" kern="1200">
                <a:solidFill>
                  <a:srgbClr val="000000"/>
                </a:solidFill>
                <a:latin typeface="Verdana" panose="020B0604030504040204" pitchFamily="34" charset="0"/>
                <a:ea typeface="+mn-ea"/>
                <a:cs typeface="Arial" panose="020B0604020202020204" pitchFamily="34" charset="0"/>
              </a:defRPr>
            </a:lvl5pPr>
            <a:lvl6pPr marL="3047924"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6pPr>
            <a:lvl7pPr marL="3657509"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7pPr>
            <a:lvl8pPr marL="4267093"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8pPr>
            <a:lvl9pPr marL="4876678" algn="l" defTabSz="1219170" rtl="0" eaLnBrk="1" latinLnBrk="0" hangingPunct="1">
              <a:defRPr sz="2133" kern="1200">
                <a:solidFill>
                  <a:srgbClr val="000000"/>
                </a:solidFill>
                <a:latin typeface="Verdana" panose="020B0604030504040204" pitchFamily="34" charset="0"/>
                <a:ea typeface="+mn-ea"/>
                <a:cs typeface="Arial" panose="020B0604020202020204" pitchFamily="34" charset="0"/>
              </a:defRPr>
            </a:lvl9pPr>
          </a:lstStyle>
          <a:p>
            <a:pPr eaLnBrk="1" hangingPunct="1">
              <a:lnSpc>
                <a:spcPts val="1600"/>
              </a:lnSpc>
            </a:pPr>
            <a:r>
              <a:rPr lang="en-GB" altLang="en-US" sz="1200" dirty="0">
                <a:solidFill>
                  <a:schemeClr val="tx1"/>
                </a:solidFill>
              </a:rPr>
              <a:t>Ton van der Stappen</a:t>
            </a:r>
          </a:p>
          <a:p>
            <a:pPr eaLnBrk="1" hangingPunct="1">
              <a:lnSpc>
                <a:spcPts val="1600"/>
              </a:lnSpc>
            </a:pPr>
            <a:r>
              <a:rPr lang="en-GB" altLang="en-US" sz="1200" dirty="0">
                <a:solidFill>
                  <a:schemeClr val="tx1"/>
                </a:solidFill>
              </a:rPr>
              <a:t>Brian Dooley</a:t>
            </a:r>
          </a:p>
        </p:txBody>
      </p:sp>
    </p:spTree>
    <p:extLst>
      <p:ext uri="{BB962C8B-B14F-4D97-AF65-F5344CB8AC3E}">
        <p14:creationId xmlns:p14="http://schemas.microsoft.com/office/powerpoint/2010/main" val="2336723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77885" y="102129"/>
            <a:ext cx="11231033" cy="950383"/>
          </a:xfrm>
        </p:spPr>
        <p:txBody>
          <a:bodyPr/>
          <a:lstStyle/>
          <a:p>
            <a:r>
              <a:rPr lang="en-GB" dirty="0">
                <a:solidFill>
                  <a:schemeClr val="bg1"/>
                </a:solidFill>
              </a:rPr>
              <a:t>BNT162b2 </a:t>
            </a:r>
            <a:r>
              <a:rPr lang="en-GB" dirty="0">
                <a:solidFill>
                  <a:srgbClr val="FF0000"/>
                </a:solidFill>
              </a:rPr>
              <a:t>Drug Product </a:t>
            </a:r>
            <a:r>
              <a:rPr lang="en-GB" dirty="0">
                <a:solidFill>
                  <a:schemeClr val="bg1"/>
                </a:solidFill>
              </a:rPr>
              <a:t>Specifications</a:t>
            </a:r>
          </a:p>
        </p:txBody>
      </p:sp>
      <p:pic>
        <p:nvPicPr>
          <p:cNvPr id="9" name="Picture 8">
            <a:extLst>
              <a:ext uri="{FF2B5EF4-FFF2-40B4-BE49-F238E27FC236}">
                <a16:creationId xmlns:a16="http://schemas.microsoft.com/office/drawing/2014/main" id="{B951C3A3-A7D8-4C6D-B1EB-6CF31E26A822}"/>
              </a:ext>
            </a:extLst>
          </p:cNvPr>
          <p:cNvPicPr>
            <a:picLocks noChangeAspect="1"/>
          </p:cNvPicPr>
          <p:nvPr/>
        </p:nvPicPr>
        <p:blipFill>
          <a:blip r:embed="rId3"/>
          <a:stretch>
            <a:fillRect/>
          </a:stretch>
        </p:blipFill>
        <p:spPr>
          <a:xfrm>
            <a:off x="2076552" y="710086"/>
            <a:ext cx="6539959" cy="5809237"/>
          </a:xfrm>
          <a:prstGeom prst="rect">
            <a:avLst/>
          </a:prstGeom>
        </p:spPr>
      </p:pic>
      <p:grpSp>
        <p:nvGrpSpPr>
          <p:cNvPr id="16" name="Group 15">
            <a:extLst>
              <a:ext uri="{FF2B5EF4-FFF2-40B4-BE49-F238E27FC236}">
                <a16:creationId xmlns:a16="http://schemas.microsoft.com/office/drawing/2014/main" id="{610D85A9-B8F0-4F9A-A16A-43ED9738FDCC}"/>
              </a:ext>
            </a:extLst>
          </p:cNvPr>
          <p:cNvGrpSpPr/>
          <p:nvPr/>
        </p:nvGrpSpPr>
        <p:grpSpPr>
          <a:xfrm>
            <a:off x="2076552" y="1197204"/>
            <a:ext cx="9857782" cy="4620470"/>
            <a:chOff x="2076552" y="1197204"/>
            <a:chExt cx="9857782" cy="4620470"/>
          </a:xfrm>
        </p:grpSpPr>
        <p:grpSp>
          <p:nvGrpSpPr>
            <p:cNvPr id="14" name="Group 13">
              <a:extLst>
                <a:ext uri="{FF2B5EF4-FFF2-40B4-BE49-F238E27FC236}">
                  <a16:creationId xmlns:a16="http://schemas.microsoft.com/office/drawing/2014/main" id="{94508DD9-3D2D-43BA-A6C7-9F7B5CED9707}"/>
                </a:ext>
              </a:extLst>
            </p:cNvPr>
            <p:cNvGrpSpPr/>
            <p:nvPr/>
          </p:nvGrpSpPr>
          <p:grpSpPr>
            <a:xfrm>
              <a:off x="2076552" y="5287239"/>
              <a:ext cx="9443003" cy="530435"/>
              <a:chOff x="2076552" y="5287239"/>
              <a:chExt cx="9089071" cy="530435"/>
            </a:xfrm>
          </p:grpSpPr>
          <p:pic>
            <p:nvPicPr>
              <p:cNvPr id="10" name="Picture 9">
                <a:extLst>
                  <a:ext uri="{FF2B5EF4-FFF2-40B4-BE49-F238E27FC236}">
                    <a16:creationId xmlns:a16="http://schemas.microsoft.com/office/drawing/2014/main" id="{345C04CF-1C80-4293-91BA-DAD39FAC0D83}"/>
                  </a:ext>
                </a:extLst>
              </p:cNvPr>
              <p:cNvPicPr>
                <a:picLocks noChangeAspect="1"/>
              </p:cNvPicPr>
              <p:nvPr/>
            </p:nvPicPr>
            <p:blipFill rotWithShape="1">
              <a:blip r:embed="rId4"/>
              <a:srcRect t="9522" b="4762"/>
              <a:stretch/>
            </p:blipFill>
            <p:spPr>
              <a:xfrm>
                <a:off x="2076552" y="5287239"/>
                <a:ext cx="9089071" cy="530435"/>
              </a:xfrm>
              <a:prstGeom prst="rect">
                <a:avLst/>
              </a:prstGeom>
            </p:spPr>
          </p:pic>
          <p:sp>
            <p:nvSpPr>
              <p:cNvPr id="11" name="Rectangle 10">
                <a:extLst>
                  <a:ext uri="{FF2B5EF4-FFF2-40B4-BE49-F238E27FC236}">
                    <a16:creationId xmlns:a16="http://schemas.microsoft.com/office/drawing/2014/main" id="{F75B94EA-DF37-43C5-A95F-76C9D37CC44B}"/>
                  </a:ext>
                </a:extLst>
              </p:cNvPr>
              <p:cNvSpPr/>
              <p:nvPr/>
            </p:nvSpPr>
            <p:spPr bwMode="auto">
              <a:xfrm>
                <a:off x="2145671" y="5287239"/>
                <a:ext cx="8935771" cy="530435"/>
              </a:xfrm>
              <a:prstGeom prst="rect">
                <a:avLst/>
              </a:prstGeom>
              <a:noFill/>
              <a:ln w="31750" cap="flat" cmpd="sng" algn="ctr">
                <a:solidFill>
                  <a:srgbClr val="FF000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grpSp>
        <p:sp>
          <p:nvSpPr>
            <p:cNvPr id="15" name="TextBox 14">
              <a:extLst>
                <a:ext uri="{FF2B5EF4-FFF2-40B4-BE49-F238E27FC236}">
                  <a16:creationId xmlns:a16="http://schemas.microsoft.com/office/drawing/2014/main" id="{26F259D4-5BD4-4012-9C8C-95664A445C3A}"/>
                </a:ext>
              </a:extLst>
            </p:cNvPr>
            <p:cNvSpPr txBox="1"/>
            <p:nvPr/>
          </p:nvSpPr>
          <p:spPr>
            <a:xfrm>
              <a:off x="8898903" y="1197204"/>
              <a:ext cx="3035431" cy="2031325"/>
            </a:xfrm>
            <a:prstGeom prst="rect">
              <a:avLst/>
            </a:prstGeom>
            <a:noFill/>
          </p:spPr>
          <p:txBody>
            <a:bodyPr wrap="square" rtlCol="0">
              <a:spAutoFit/>
            </a:bodyPr>
            <a:lstStyle/>
            <a:p>
              <a:r>
                <a:rPr lang="en-GB" dirty="0">
                  <a:solidFill>
                    <a:srgbClr val="00B0F0"/>
                  </a:solidFill>
                </a:rPr>
                <a:t>Company:</a:t>
              </a:r>
            </a:p>
            <a:p>
              <a:r>
                <a:rPr lang="en-GB" dirty="0">
                  <a:solidFill>
                    <a:srgbClr val="00B0F0"/>
                  </a:solidFill>
                </a:rPr>
                <a:t>“</a:t>
              </a:r>
              <a:r>
                <a:rPr lang="en-GB" i="1" dirty="0">
                  <a:solidFill>
                    <a:srgbClr val="00B0F0"/>
                  </a:solidFill>
                </a:rPr>
                <a:t>The efficacy of the drug product is dependent on the expression of the</a:t>
              </a:r>
            </a:p>
            <a:p>
              <a:r>
                <a:rPr lang="en-GB" i="1" dirty="0">
                  <a:solidFill>
                    <a:srgbClr val="00B0F0"/>
                  </a:solidFill>
                </a:rPr>
                <a:t>delivered RNA, which requires a sufficiently intact RNA molecule.”</a:t>
              </a:r>
            </a:p>
          </p:txBody>
        </p:sp>
      </p:grpSp>
    </p:spTree>
    <p:extLst>
      <p:ext uri="{BB962C8B-B14F-4D97-AF65-F5344CB8AC3E}">
        <p14:creationId xmlns:p14="http://schemas.microsoft.com/office/powerpoint/2010/main" val="1456322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77885" y="102129"/>
            <a:ext cx="11231033" cy="950383"/>
          </a:xfrm>
        </p:spPr>
        <p:txBody>
          <a:bodyPr/>
          <a:lstStyle/>
          <a:p>
            <a:r>
              <a:rPr lang="en-GB" dirty="0">
                <a:solidFill>
                  <a:schemeClr val="bg1"/>
                </a:solidFill>
              </a:rPr>
              <a:t>BNT162b2 </a:t>
            </a:r>
            <a:r>
              <a:rPr lang="en-GB" dirty="0">
                <a:solidFill>
                  <a:srgbClr val="FF0000"/>
                </a:solidFill>
              </a:rPr>
              <a:t>Drug Product </a:t>
            </a:r>
            <a:r>
              <a:rPr lang="en-GB" dirty="0">
                <a:solidFill>
                  <a:schemeClr val="bg1"/>
                </a:solidFill>
              </a:rPr>
              <a:t>Release Data for </a:t>
            </a:r>
            <a:r>
              <a:rPr lang="en-GB" dirty="0">
                <a:solidFill>
                  <a:srgbClr val="FFFF00"/>
                </a:solidFill>
              </a:rPr>
              <a:t>RNA Integrity</a:t>
            </a:r>
            <a:r>
              <a:rPr lang="en-GB" dirty="0">
                <a:solidFill>
                  <a:schemeClr val="bg1"/>
                </a:solidFill>
              </a:rPr>
              <a:t>.</a:t>
            </a:r>
          </a:p>
        </p:txBody>
      </p:sp>
      <p:pic>
        <p:nvPicPr>
          <p:cNvPr id="2" name="Picture 1">
            <a:extLst>
              <a:ext uri="{FF2B5EF4-FFF2-40B4-BE49-F238E27FC236}">
                <a16:creationId xmlns:a16="http://schemas.microsoft.com/office/drawing/2014/main" id="{25E60C94-618A-47DB-A21F-D96D67C3AF44}"/>
              </a:ext>
            </a:extLst>
          </p:cNvPr>
          <p:cNvPicPr>
            <a:picLocks noChangeAspect="1"/>
          </p:cNvPicPr>
          <p:nvPr/>
        </p:nvPicPr>
        <p:blipFill>
          <a:blip r:embed="rId3"/>
          <a:stretch>
            <a:fillRect/>
          </a:stretch>
        </p:blipFill>
        <p:spPr>
          <a:xfrm>
            <a:off x="1451728" y="1167337"/>
            <a:ext cx="9348070" cy="3791162"/>
          </a:xfrm>
          <a:prstGeom prst="rect">
            <a:avLst/>
          </a:prstGeom>
        </p:spPr>
      </p:pic>
      <p:grpSp>
        <p:nvGrpSpPr>
          <p:cNvPr id="32" name="Group 31">
            <a:extLst>
              <a:ext uri="{FF2B5EF4-FFF2-40B4-BE49-F238E27FC236}">
                <a16:creationId xmlns:a16="http://schemas.microsoft.com/office/drawing/2014/main" id="{8BE61781-B785-4D1F-ABBC-E5547A97F67A}"/>
              </a:ext>
            </a:extLst>
          </p:cNvPr>
          <p:cNvGrpSpPr/>
          <p:nvPr/>
        </p:nvGrpSpPr>
        <p:grpSpPr>
          <a:xfrm>
            <a:off x="112743" y="1156323"/>
            <a:ext cx="5983257" cy="3802176"/>
            <a:chOff x="112743" y="1156323"/>
            <a:chExt cx="5983257" cy="3802176"/>
          </a:xfrm>
        </p:grpSpPr>
        <p:grpSp>
          <p:nvGrpSpPr>
            <p:cNvPr id="31" name="Group 30">
              <a:extLst>
                <a:ext uri="{FF2B5EF4-FFF2-40B4-BE49-F238E27FC236}">
                  <a16:creationId xmlns:a16="http://schemas.microsoft.com/office/drawing/2014/main" id="{20A448AB-1253-4BB5-8ED8-24F6F2E9FF3F}"/>
                </a:ext>
              </a:extLst>
            </p:cNvPr>
            <p:cNvGrpSpPr/>
            <p:nvPr/>
          </p:nvGrpSpPr>
          <p:grpSpPr>
            <a:xfrm>
              <a:off x="112743" y="1156323"/>
              <a:ext cx="5983257" cy="3802176"/>
              <a:chOff x="112743" y="1156323"/>
              <a:chExt cx="5983257" cy="3802176"/>
            </a:xfrm>
          </p:grpSpPr>
          <p:sp>
            <p:nvSpPr>
              <p:cNvPr id="3" name="TextBox 2">
                <a:extLst>
                  <a:ext uri="{FF2B5EF4-FFF2-40B4-BE49-F238E27FC236}">
                    <a16:creationId xmlns:a16="http://schemas.microsoft.com/office/drawing/2014/main" id="{A0B30719-02B5-408A-BE69-09443FB049CF}"/>
                  </a:ext>
                </a:extLst>
              </p:cNvPr>
              <p:cNvSpPr txBox="1"/>
              <p:nvPr/>
            </p:nvSpPr>
            <p:spPr>
              <a:xfrm>
                <a:off x="207561" y="1156323"/>
                <a:ext cx="1099800" cy="338554"/>
              </a:xfrm>
              <a:prstGeom prst="rect">
                <a:avLst/>
              </a:prstGeom>
              <a:noFill/>
            </p:spPr>
            <p:txBody>
              <a:bodyPr wrap="square" rtlCol="0">
                <a:spAutoFit/>
              </a:bodyPr>
              <a:lstStyle/>
              <a:p>
                <a:r>
                  <a:rPr lang="en-GB" sz="1600" b="1" dirty="0"/>
                  <a:t>DP site</a:t>
                </a:r>
              </a:p>
            </p:txBody>
          </p:sp>
          <p:sp>
            <p:nvSpPr>
              <p:cNvPr id="4" name="TextBox 3">
                <a:extLst>
                  <a:ext uri="{FF2B5EF4-FFF2-40B4-BE49-F238E27FC236}">
                    <a16:creationId xmlns:a16="http://schemas.microsoft.com/office/drawing/2014/main" id="{9B9BF1A9-305D-45B8-B965-1188BAD176B2}"/>
                  </a:ext>
                </a:extLst>
              </p:cNvPr>
              <p:cNvSpPr txBox="1"/>
              <p:nvPr/>
            </p:nvSpPr>
            <p:spPr>
              <a:xfrm>
                <a:off x="227480" y="2272577"/>
                <a:ext cx="1275412" cy="646331"/>
              </a:xfrm>
              <a:prstGeom prst="rect">
                <a:avLst/>
              </a:prstGeom>
              <a:noFill/>
            </p:spPr>
            <p:txBody>
              <a:bodyPr wrap="square" rtlCol="0">
                <a:spAutoFit/>
              </a:bodyPr>
              <a:lstStyle/>
              <a:p>
                <a:pPr algn="ctr"/>
                <a:r>
                  <a:rPr lang="en-GB" dirty="0" err="1">
                    <a:solidFill>
                      <a:schemeClr val="tx2">
                        <a:lumMod val="60000"/>
                        <a:lumOff val="40000"/>
                      </a:schemeClr>
                    </a:solidFill>
                  </a:rPr>
                  <a:t>Polymun</a:t>
                </a:r>
                <a:endParaRPr lang="en-GB" dirty="0">
                  <a:solidFill>
                    <a:schemeClr val="tx2">
                      <a:lumMod val="60000"/>
                      <a:lumOff val="40000"/>
                    </a:schemeClr>
                  </a:solidFill>
                </a:endParaRPr>
              </a:p>
              <a:p>
                <a:r>
                  <a:rPr lang="en-GB" dirty="0">
                    <a:solidFill>
                      <a:schemeClr val="tx2">
                        <a:lumMod val="60000"/>
                        <a:lumOff val="40000"/>
                      </a:schemeClr>
                    </a:solidFill>
                  </a:rPr>
                  <a:t>Scientific</a:t>
                </a:r>
              </a:p>
            </p:txBody>
          </p:sp>
          <p:sp>
            <p:nvSpPr>
              <p:cNvPr id="7" name="Rectangle 6">
                <a:extLst>
                  <a:ext uri="{FF2B5EF4-FFF2-40B4-BE49-F238E27FC236}">
                    <a16:creationId xmlns:a16="http://schemas.microsoft.com/office/drawing/2014/main" id="{75BDA308-8E9D-40FC-920E-554BEB364865}"/>
                  </a:ext>
                </a:extLst>
              </p:cNvPr>
              <p:cNvSpPr/>
              <p:nvPr/>
            </p:nvSpPr>
            <p:spPr bwMode="auto">
              <a:xfrm>
                <a:off x="207561" y="1494877"/>
                <a:ext cx="5888439" cy="2464381"/>
              </a:xfrm>
              <a:prstGeom prst="rect">
                <a:avLst/>
              </a:prstGeom>
              <a:noFill/>
              <a:ln w="25400" cap="flat" cmpd="sng" algn="ctr">
                <a:solidFill>
                  <a:schemeClr val="tx2">
                    <a:lumMod val="60000"/>
                    <a:lumOff val="40000"/>
                  </a:schemeClr>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8" name="Rectangle 7">
                <a:extLst>
                  <a:ext uri="{FF2B5EF4-FFF2-40B4-BE49-F238E27FC236}">
                    <a16:creationId xmlns:a16="http://schemas.microsoft.com/office/drawing/2014/main" id="{3527BFF7-F34A-4966-AAF8-B9736A1E6D70}"/>
                  </a:ext>
                </a:extLst>
              </p:cNvPr>
              <p:cNvSpPr/>
              <p:nvPr/>
            </p:nvSpPr>
            <p:spPr bwMode="auto">
              <a:xfrm>
                <a:off x="207561" y="3959258"/>
                <a:ext cx="5888439" cy="999241"/>
              </a:xfrm>
              <a:prstGeom prst="rect">
                <a:avLst/>
              </a:prstGeom>
              <a:noFill/>
              <a:ln w="25400" cap="flat" cmpd="sng" algn="ctr">
                <a:solidFill>
                  <a:srgbClr val="00B05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15" name="TextBox 14">
                <a:extLst>
                  <a:ext uri="{FF2B5EF4-FFF2-40B4-BE49-F238E27FC236}">
                    <a16:creationId xmlns:a16="http://schemas.microsoft.com/office/drawing/2014/main" id="{A9D864DF-D0F3-4CE3-BA0D-E11394560057}"/>
                  </a:ext>
                </a:extLst>
              </p:cNvPr>
              <p:cNvSpPr txBox="1"/>
              <p:nvPr/>
            </p:nvSpPr>
            <p:spPr>
              <a:xfrm>
                <a:off x="112743" y="3967012"/>
                <a:ext cx="1504886" cy="369332"/>
              </a:xfrm>
              <a:prstGeom prst="rect">
                <a:avLst/>
              </a:prstGeom>
              <a:noFill/>
            </p:spPr>
            <p:txBody>
              <a:bodyPr wrap="square" rtlCol="0">
                <a:spAutoFit/>
              </a:bodyPr>
              <a:lstStyle/>
              <a:p>
                <a:pPr algn="ctr"/>
                <a:r>
                  <a:rPr lang="en-GB" dirty="0" err="1">
                    <a:solidFill>
                      <a:srgbClr val="00B050"/>
                    </a:solidFill>
                  </a:rPr>
                  <a:t>Puurs</a:t>
                </a:r>
                <a:r>
                  <a:rPr lang="en-GB" dirty="0">
                    <a:solidFill>
                      <a:srgbClr val="00B050"/>
                    </a:solidFill>
                  </a:rPr>
                  <a:t> </a:t>
                </a:r>
                <a:r>
                  <a:rPr lang="en-GB" sz="1200" dirty="0">
                    <a:solidFill>
                      <a:srgbClr val="00B050"/>
                    </a:solidFill>
                  </a:rPr>
                  <a:t>(S2S2)</a:t>
                </a:r>
              </a:p>
            </p:txBody>
          </p:sp>
          <p:sp>
            <p:nvSpPr>
              <p:cNvPr id="16" name="TextBox 15">
                <a:extLst>
                  <a:ext uri="{FF2B5EF4-FFF2-40B4-BE49-F238E27FC236}">
                    <a16:creationId xmlns:a16="http://schemas.microsoft.com/office/drawing/2014/main" id="{BF16239B-D386-4662-A95B-3D8067ECCAC2}"/>
                  </a:ext>
                </a:extLst>
              </p:cNvPr>
              <p:cNvSpPr txBox="1"/>
              <p:nvPr/>
            </p:nvSpPr>
            <p:spPr>
              <a:xfrm>
                <a:off x="112743" y="4408378"/>
                <a:ext cx="1504886" cy="369332"/>
              </a:xfrm>
              <a:prstGeom prst="rect">
                <a:avLst/>
              </a:prstGeom>
              <a:noFill/>
            </p:spPr>
            <p:txBody>
              <a:bodyPr wrap="square" rtlCol="0">
                <a:spAutoFit/>
              </a:bodyPr>
              <a:lstStyle/>
              <a:p>
                <a:pPr algn="ctr"/>
                <a:r>
                  <a:rPr lang="en-GB" dirty="0" err="1">
                    <a:solidFill>
                      <a:srgbClr val="00B050"/>
                    </a:solidFill>
                  </a:rPr>
                  <a:t>Puurs</a:t>
                </a:r>
                <a:r>
                  <a:rPr lang="en-GB" dirty="0">
                    <a:solidFill>
                      <a:srgbClr val="00B050"/>
                    </a:solidFill>
                  </a:rPr>
                  <a:t> </a:t>
                </a:r>
                <a:r>
                  <a:rPr lang="en-GB" sz="1200" dirty="0">
                    <a:solidFill>
                      <a:srgbClr val="00B050"/>
                    </a:solidFill>
                  </a:rPr>
                  <a:t>(WSL5)</a:t>
                </a:r>
              </a:p>
            </p:txBody>
          </p:sp>
        </p:grpSp>
        <p:sp>
          <p:nvSpPr>
            <p:cNvPr id="19" name="Rectangle 18">
              <a:extLst>
                <a:ext uri="{FF2B5EF4-FFF2-40B4-BE49-F238E27FC236}">
                  <a16:creationId xmlns:a16="http://schemas.microsoft.com/office/drawing/2014/main" id="{14ED18E5-DD8C-4C64-870B-9E62DA5BAE73}"/>
                </a:ext>
              </a:extLst>
            </p:cNvPr>
            <p:cNvSpPr/>
            <p:nvPr/>
          </p:nvSpPr>
          <p:spPr bwMode="auto">
            <a:xfrm>
              <a:off x="207561" y="3967012"/>
              <a:ext cx="1295331" cy="441366"/>
            </a:xfrm>
            <a:prstGeom prst="rect">
              <a:avLst/>
            </a:prstGeom>
            <a:noFill/>
            <a:ln w="15875" cap="flat" cmpd="sng" algn="ctr">
              <a:solidFill>
                <a:srgbClr val="00B05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grpSp>
      <p:sp>
        <p:nvSpPr>
          <p:cNvPr id="27" name="Rectangle 26">
            <a:extLst>
              <a:ext uri="{FF2B5EF4-FFF2-40B4-BE49-F238E27FC236}">
                <a16:creationId xmlns:a16="http://schemas.microsoft.com/office/drawing/2014/main" id="{259E5588-848E-441E-A4B1-08A71EA9456A}"/>
              </a:ext>
            </a:extLst>
          </p:cNvPr>
          <p:cNvSpPr/>
          <p:nvPr/>
        </p:nvSpPr>
        <p:spPr bwMode="auto">
          <a:xfrm>
            <a:off x="6059126" y="1211309"/>
            <a:ext cx="545834" cy="3858789"/>
          </a:xfrm>
          <a:prstGeom prst="rect">
            <a:avLst/>
          </a:prstGeom>
          <a:solidFill>
            <a:schemeClr val="accent1">
              <a:alpha val="40000"/>
            </a:schemeClr>
          </a:solidFill>
          <a:ln w="47625" cap="flat" cmpd="sng" algn="ctr">
            <a:solidFill>
              <a:srgbClr val="FFFF0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grpSp>
        <p:nvGrpSpPr>
          <p:cNvPr id="33" name="Group 32">
            <a:extLst>
              <a:ext uri="{FF2B5EF4-FFF2-40B4-BE49-F238E27FC236}">
                <a16:creationId xmlns:a16="http://schemas.microsoft.com/office/drawing/2014/main" id="{1CBC02B4-E8C2-4BE6-8ADF-DFCCFF035138}"/>
              </a:ext>
            </a:extLst>
          </p:cNvPr>
          <p:cNvGrpSpPr/>
          <p:nvPr/>
        </p:nvGrpSpPr>
        <p:grpSpPr>
          <a:xfrm>
            <a:off x="6551629" y="1167337"/>
            <a:ext cx="5682013" cy="5029604"/>
            <a:chOff x="6551629" y="1167337"/>
            <a:chExt cx="5682013" cy="5029604"/>
          </a:xfrm>
        </p:grpSpPr>
        <p:sp>
          <p:nvSpPr>
            <p:cNvPr id="12" name="TextBox 11">
              <a:extLst>
                <a:ext uri="{FF2B5EF4-FFF2-40B4-BE49-F238E27FC236}">
                  <a16:creationId xmlns:a16="http://schemas.microsoft.com/office/drawing/2014/main" id="{FB39DBBA-FE39-4857-B642-D49CF5C4DCC3}"/>
                </a:ext>
              </a:extLst>
            </p:cNvPr>
            <p:cNvSpPr txBox="1"/>
            <p:nvPr/>
          </p:nvSpPr>
          <p:spPr>
            <a:xfrm>
              <a:off x="10740272" y="1167337"/>
              <a:ext cx="1451728" cy="369332"/>
            </a:xfrm>
            <a:prstGeom prst="rect">
              <a:avLst/>
            </a:prstGeom>
            <a:noFill/>
          </p:spPr>
          <p:txBody>
            <a:bodyPr wrap="square" rtlCol="0">
              <a:spAutoFit/>
            </a:bodyPr>
            <a:lstStyle/>
            <a:p>
              <a:pPr algn="ctr"/>
              <a:r>
                <a:rPr lang="en-GB" b="1" dirty="0"/>
                <a:t>DS site</a:t>
              </a:r>
            </a:p>
          </p:txBody>
        </p:sp>
        <p:sp>
          <p:nvSpPr>
            <p:cNvPr id="20" name="TextBox 19">
              <a:extLst>
                <a:ext uri="{FF2B5EF4-FFF2-40B4-BE49-F238E27FC236}">
                  <a16:creationId xmlns:a16="http://schemas.microsoft.com/office/drawing/2014/main" id="{A9FD923E-EFCE-48C1-9308-9044B05F82D0}"/>
                </a:ext>
              </a:extLst>
            </p:cNvPr>
            <p:cNvSpPr txBox="1"/>
            <p:nvPr/>
          </p:nvSpPr>
          <p:spPr>
            <a:xfrm>
              <a:off x="10656988" y="1423799"/>
              <a:ext cx="1535012" cy="338554"/>
            </a:xfrm>
            <a:prstGeom prst="rect">
              <a:avLst/>
            </a:prstGeom>
            <a:noFill/>
          </p:spPr>
          <p:txBody>
            <a:bodyPr wrap="square" rtlCol="0">
              <a:spAutoFit/>
            </a:bodyPr>
            <a:lstStyle/>
            <a:p>
              <a:pPr algn="ctr"/>
              <a:r>
                <a:rPr lang="en-GB" sz="1600" dirty="0" err="1">
                  <a:solidFill>
                    <a:schemeClr val="accent2">
                      <a:lumMod val="75000"/>
                    </a:schemeClr>
                  </a:solidFill>
                </a:rPr>
                <a:t>BioNTech</a:t>
              </a:r>
              <a:r>
                <a:rPr lang="en-GB" sz="1600" dirty="0">
                  <a:solidFill>
                    <a:schemeClr val="accent2">
                      <a:lumMod val="75000"/>
                    </a:schemeClr>
                  </a:solidFill>
                </a:rPr>
                <a:t>, M</a:t>
              </a:r>
            </a:p>
          </p:txBody>
        </p:sp>
        <p:sp>
          <p:nvSpPr>
            <p:cNvPr id="22" name="TextBox 21">
              <a:extLst>
                <a:ext uri="{FF2B5EF4-FFF2-40B4-BE49-F238E27FC236}">
                  <a16:creationId xmlns:a16="http://schemas.microsoft.com/office/drawing/2014/main" id="{C9E6C4F2-BAD2-4411-A00B-0E6E2CCA2916}"/>
                </a:ext>
              </a:extLst>
            </p:cNvPr>
            <p:cNvSpPr txBox="1"/>
            <p:nvPr/>
          </p:nvSpPr>
          <p:spPr>
            <a:xfrm>
              <a:off x="10698630" y="2856498"/>
              <a:ext cx="1535012" cy="584775"/>
            </a:xfrm>
            <a:prstGeom prst="rect">
              <a:avLst/>
            </a:prstGeom>
            <a:noFill/>
          </p:spPr>
          <p:txBody>
            <a:bodyPr wrap="square" rtlCol="0">
              <a:spAutoFit/>
            </a:bodyPr>
            <a:lstStyle/>
            <a:p>
              <a:pPr algn="ctr"/>
              <a:r>
                <a:rPr lang="en-GB" sz="1600" dirty="0" err="1">
                  <a:solidFill>
                    <a:srgbClr val="7030A0"/>
                  </a:solidFill>
                </a:rPr>
                <a:t>BioNTech</a:t>
              </a:r>
              <a:r>
                <a:rPr lang="en-GB" sz="1600" dirty="0">
                  <a:solidFill>
                    <a:srgbClr val="7030A0"/>
                  </a:solidFill>
                </a:rPr>
                <a:t>, IO</a:t>
              </a:r>
            </a:p>
            <a:p>
              <a:pPr algn="ctr"/>
              <a:r>
                <a:rPr lang="en-GB" sz="1600" dirty="0">
                  <a:solidFill>
                    <a:srgbClr val="7030A0"/>
                  </a:solidFill>
                </a:rPr>
                <a:t>Process </a:t>
              </a:r>
              <a:r>
                <a:rPr lang="en-GB" sz="1600" b="1" u="sng" dirty="0">
                  <a:solidFill>
                    <a:srgbClr val="7030A0"/>
                  </a:solidFill>
                </a:rPr>
                <a:t>1</a:t>
              </a:r>
            </a:p>
          </p:txBody>
        </p:sp>
        <p:sp>
          <p:nvSpPr>
            <p:cNvPr id="23" name="TextBox 22">
              <a:extLst>
                <a:ext uri="{FF2B5EF4-FFF2-40B4-BE49-F238E27FC236}">
                  <a16:creationId xmlns:a16="http://schemas.microsoft.com/office/drawing/2014/main" id="{4FD01816-AD44-4C50-9D72-ECA269855A40}"/>
                </a:ext>
              </a:extLst>
            </p:cNvPr>
            <p:cNvSpPr txBox="1"/>
            <p:nvPr/>
          </p:nvSpPr>
          <p:spPr>
            <a:xfrm>
              <a:off x="10656988" y="4373724"/>
              <a:ext cx="1535012" cy="584775"/>
            </a:xfrm>
            <a:prstGeom prst="rect">
              <a:avLst/>
            </a:prstGeom>
            <a:noFill/>
          </p:spPr>
          <p:txBody>
            <a:bodyPr wrap="square" rtlCol="0">
              <a:spAutoFit/>
            </a:bodyPr>
            <a:lstStyle/>
            <a:p>
              <a:pPr algn="ctr"/>
              <a:r>
                <a:rPr lang="en-GB" sz="1600" dirty="0">
                  <a:solidFill>
                    <a:srgbClr val="FF0000"/>
                  </a:solidFill>
                </a:rPr>
                <a:t>Pfizer, A</a:t>
              </a:r>
            </a:p>
            <a:p>
              <a:pPr algn="ctr"/>
              <a:r>
                <a:rPr lang="en-GB" sz="1600" dirty="0">
                  <a:solidFill>
                    <a:srgbClr val="FF0000"/>
                  </a:solidFill>
                </a:rPr>
                <a:t>Process </a:t>
              </a:r>
              <a:r>
                <a:rPr lang="en-GB" sz="1600" b="1" u="sng" dirty="0">
                  <a:solidFill>
                    <a:srgbClr val="FF0000"/>
                  </a:solidFill>
                </a:rPr>
                <a:t>2</a:t>
              </a:r>
            </a:p>
          </p:txBody>
        </p:sp>
        <p:sp>
          <p:nvSpPr>
            <p:cNvPr id="24" name="Rectangle 23">
              <a:extLst>
                <a:ext uri="{FF2B5EF4-FFF2-40B4-BE49-F238E27FC236}">
                  <a16:creationId xmlns:a16="http://schemas.microsoft.com/office/drawing/2014/main" id="{4FF368E8-EB45-41D2-B1A2-0AEAC82AABE4}"/>
                </a:ext>
              </a:extLst>
            </p:cNvPr>
            <p:cNvSpPr/>
            <p:nvPr/>
          </p:nvSpPr>
          <p:spPr bwMode="auto">
            <a:xfrm>
              <a:off x="6551629" y="1494877"/>
              <a:ext cx="5561814" cy="267476"/>
            </a:xfrm>
            <a:prstGeom prst="rect">
              <a:avLst/>
            </a:prstGeom>
            <a:noFill/>
            <a:ln w="25400" cap="flat" cmpd="sng" algn="ctr">
              <a:solidFill>
                <a:schemeClr val="accent2">
                  <a:lumMod val="75000"/>
                </a:schemeClr>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25" name="Rectangle 24">
              <a:extLst>
                <a:ext uri="{FF2B5EF4-FFF2-40B4-BE49-F238E27FC236}">
                  <a16:creationId xmlns:a16="http://schemas.microsoft.com/office/drawing/2014/main" id="{42411A88-B066-4E56-9099-2936FF763538}"/>
                </a:ext>
              </a:extLst>
            </p:cNvPr>
            <p:cNvSpPr/>
            <p:nvPr/>
          </p:nvSpPr>
          <p:spPr bwMode="auto">
            <a:xfrm>
              <a:off x="6551629" y="1760146"/>
              <a:ext cx="5561813" cy="2648231"/>
            </a:xfrm>
            <a:prstGeom prst="rect">
              <a:avLst/>
            </a:prstGeom>
            <a:noFill/>
            <a:ln w="25400" cap="flat" cmpd="sng" algn="ctr">
              <a:solidFill>
                <a:srgbClr val="7030A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26" name="Rectangle 25">
              <a:extLst>
                <a:ext uri="{FF2B5EF4-FFF2-40B4-BE49-F238E27FC236}">
                  <a16:creationId xmlns:a16="http://schemas.microsoft.com/office/drawing/2014/main" id="{C57A82AF-6626-4BD8-9667-D397924AC741}"/>
                </a:ext>
              </a:extLst>
            </p:cNvPr>
            <p:cNvSpPr/>
            <p:nvPr/>
          </p:nvSpPr>
          <p:spPr bwMode="auto">
            <a:xfrm>
              <a:off x="6551629" y="4423835"/>
              <a:ext cx="5561813" cy="499621"/>
            </a:xfrm>
            <a:prstGeom prst="rect">
              <a:avLst/>
            </a:prstGeom>
            <a:noFill/>
            <a:ln w="25400" cap="flat" cmpd="sng" algn="ctr">
              <a:solidFill>
                <a:srgbClr val="FF000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28" name="TextBox 27">
              <a:extLst>
                <a:ext uri="{FF2B5EF4-FFF2-40B4-BE49-F238E27FC236}">
                  <a16:creationId xmlns:a16="http://schemas.microsoft.com/office/drawing/2014/main" id="{815A9897-1DB7-47FE-A27C-6591069F623F}"/>
                </a:ext>
              </a:extLst>
            </p:cNvPr>
            <p:cNvSpPr txBox="1"/>
            <p:nvPr/>
          </p:nvSpPr>
          <p:spPr>
            <a:xfrm>
              <a:off x="8565029" y="5889164"/>
              <a:ext cx="2717037" cy="307777"/>
            </a:xfrm>
            <a:prstGeom prst="rect">
              <a:avLst/>
            </a:prstGeom>
            <a:noFill/>
          </p:spPr>
          <p:txBody>
            <a:bodyPr wrap="square" rtlCol="0">
              <a:spAutoFit/>
            </a:bodyPr>
            <a:lstStyle/>
            <a:p>
              <a:r>
                <a:rPr lang="en-GB" sz="1400" dirty="0">
                  <a:solidFill>
                    <a:srgbClr val="FF0000"/>
                  </a:solidFill>
                </a:rPr>
                <a:t>Pfizer, Andover, USA</a:t>
              </a:r>
            </a:p>
          </p:txBody>
        </p:sp>
        <p:sp>
          <p:nvSpPr>
            <p:cNvPr id="29" name="TextBox 28">
              <a:extLst>
                <a:ext uri="{FF2B5EF4-FFF2-40B4-BE49-F238E27FC236}">
                  <a16:creationId xmlns:a16="http://schemas.microsoft.com/office/drawing/2014/main" id="{56DF3BAC-F0FF-4DB7-8B0B-F38CC533E11F}"/>
                </a:ext>
              </a:extLst>
            </p:cNvPr>
            <p:cNvSpPr txBox="1"/>
            <p:nvPr/>
          </p:nvSpPr>
          <p:spPr>
            <a:xfrm>
              <a:off x="8565029" y="5619247"/>
              <a:ext cx="3327056" cy="307777"/>
            </a:xfrm>
            <a:prstGeom prst="rect">
              <a:avLst/>
            </a:prstGeom>
            <a:noFill/>
          </p:spPr>
          <p:txBody>
            <a:bodyPr wrap="square" rtlCol="0">
              <a:spAutoFit/>
            </a:bodyPr>
            <a:lstStyle/>
            <a:p>
              <a:r>
                <a:rPr lang="en-GB" sz="1400" dirty="0" err="1">
                  <a:solidFill>
                    <a:srgbClr val="7030A0"/>
                  </a:solidFill>
                </a:rPr>
                <a:t>BioNTech</a:t>
              </a:r>
              <a:r>
                <a:rPr lang="en-GB" sz="1400" dirty="0">
                  <a:solidFill>
                    <a:srgbClr val="7030A0"/>
                  </a:solidFill>
                </a:rPr>
                <a:t>, </a:t>
              </a:r>
              <a:r>
                <a:rPr lang="en-GB" sz="1400" dirty="0" err="1">
                  <a:solidFill>
                    <a:srgbClr val="7030A0"/>
                  </a:solidFill>
                </a:rPr>
                <a:t>Idar</a:t>
              </a:r>
              <a:r>
                <a:rPr lang="en-GB" sz="1400" dirty="0">
                  <a:solidFill>
                    <a:srgbClr val="7030A0"/>
                  </a:solidFill>
                </a:rPr>
                <a:t> Oberstein, DE</a:t>
              </a:r>
            </a:p>
          </p:txBody>
        </p:sp>
        <p:sp>
          <p:nvSpPr>
            <p:cNvPr id="30" name="TextBox 29">
              <a:extLst>
                <a:ext uri="{FF2B5EF4-FFF2-40B4-BE49-F238E27FC236}">
                  <a16:creationId xmlns:a16="http://schemas.microsoft.com/office/drawing/2014/main" id="{2A44BD85-B33A-4B9D-909C-7BAA5C5080DA}"/>
                </a:ext>
              </a:extLst>
            </p:cNvPr>
            <p:cNvSpPr txBox="1"/>
            <p:nvPr/>
          </p:nvSpPr>
          <p:spPr>
            <a:xfrm>
              <a:off x="8565029" y="5349330"/>
              <a:ext cx="2916818" cy="307777"/>
            </a:xfrm>
            <a:prstGeom prst="rect">
              <a:avLst/>
            </a:prstGeom>
            <a:noFill/>
          </p:spPr>
          <p:txBody>
            <a:bodyPr wrap="square" rtlCol="0">
              <a:spAutoFit/>
            </a:bodyPr>
            <a:lstStyle/>
            <a:p>
              <a:r>
                <a:rPr lang="en-GB" sz="1400" dirty="0" err="1">
                  <a:solidFill>
                    <a:schemeClr val="accent2">
                      <a:lumMod val="75000"/>
                    </a:schemeClr>
                  </a:solidFill>
                </a:rPr>
                <a:t>BioNTech</a:t>
              </a:r>
              <a:r>
                <a:rPr lang="en-GB" sz="1400" dirty="0">
                  <a:solidFill>
                    <a:schemeClr val="accent2">
                      <a:lumMod val="75000"/>
                    </a:schemeClr>
                  </a:solidFill>
                </a:rPr>
                <a:t>, Mainz, DE</a:t>
              </a:r>
            </a:p>
          </p:txBody>
        </p:sp>
      </p:grpSp>
      <p:sp>
        <p:nvSpPr>
          <p:cNvPr id="34" name="TextBox 33">
            <a:extLst>
              <a:ext uri="{FF2B5EF4-FFF2-40B4-BE49-F238E27FC236}">
                <a16:creationId xmlns:a16="http://schemas.microsoft.com/office/drawing/2014/main" id="{3EE3D910-F15A-4EDB-95DD-39E4C7B23782}"/>
              </a:ext>
            </a:extLst>
          </p:cNvPr>
          <p:cNvSpPr txBox="1"/>
          <p:nvPr/>
        </p:nvSpPr>
        <p:spPr>
          <a:xfrm>
            <a:off x="4173389" y="1468615"/>
            <a:ext cx="1466981" cy="307777"/>
          </a:xfrm>
          <a:prstGeom prst="rect">
            <a:avLst/>
          </a:prstGeom>
          <a:solidFill>
            <a:schemeClr val="accent2">
              <a:lumMod val="20000"/>
              <a:lumOff val="80000"/>
              <a:alpha val="30000"/>
            </a:schemeClr>
          </a:solidFill>
          <a:ln w="25400">
            <a:solidFill>
              <a:schemeClr val="accent2">
                <a:lumMod val="60000"/>
                <a:lumOff val="40000"/>
              </a:schemeClr>
            </a:solidFill>
          </a:ln>
        </p:spPr>
        <p:txBody>
          <a:bodyPr wrap="square" rtlCol="0">
            <a:spAutoFit/>
          </a:bodyPr>
          <a:lstStyle/>
          <a:p>
            <a:pPr algn="ctr"/>
            <a:r>
              <a:rPr lang="en-GB" sz="1400" dirty="0"/>
              <a:t>Tox, Stab</a:t>
            </a:r>
          </a:p>
        </p:txBody>
      </p:sp>
      <p:sp>
        <p:nvSpPr>
          <p:cNvPr id="35" name="TextBox 34">
            <a:extLst>
              <a:ext uri="{FF2B5EF4-FFF2-40B4-BE49-F238E27FC236}">
                <a16:creationId xmlns:a16="http://schemas.microsoft.com/office/drawing/2014/main" id="{493B5B2E-0847-4C1C-B60E-6DD20142E476}"/>
              </a:ext>
            </a:extLst>
          </p:cNvPr>
          <p:cNvSpPr txBox="1"/>
          <p:nvPr/>
        </p:nvSpPr>
        <p:spPr>
          <a:xfrm>
            <a:off x="4173390" y="2647406"/>
            <a:ext cx="1535012" cy="307777"/>
          </a:xfrm>
          <a:prstGeom prst="rect">
            <a:avLst/>
          </a:prstGeom>
          <a:noFill/>
        </p:spPr>
        <p:txBody>
          <a:bodyPr wrap="square" rtlCol="0">
            <a:spAutoFit/>
          </a:bodyPr>
          <a:lstStyle/>
          <a:p>
            <a:pPr algn="ctr"/>
            <a:r>
              <a:rPr lang="en-GB" sz="1400" dirty="0"/>
              <a:t>BNT162-02</a:t>
            </a:r>
          </a:p>
        </p:txBody>
      </p:sp>
      <p:sp>
        <p:nvSpPr>
          <p:cNvPr id="40" name="TextBox 39">
            <a:extLst>
              <a:ext uri="{FF2B5EF4-FFF2-40B4-BE49-F238E27FC236}">
                <a16:creationId xmlns:a16="http://schemas.microsoft.com/office/drawing/2014/main" id="{849DCDEC-CB38-4BCD-A80F-613822EB98C5}"/>
              </a:ext>
            </a:extLst>
          </p:cNvPr>
          <p:cNvSpPr txBox="1"/>
          <p:nvPr/>
        </p:nvSpPr>
        <p:spPr>
          <a:xfrm>
            <a:off x="3817856" y="4628155"/>
            <a:ext cx="2199586" cy="341184"/>
          </a:xfrm>
          <a:prstGeom prst="rect">
            <a:avLst/>
          </a:prstGeom>
          <a:solidFill>
            <a:schemeClr val="accent2">
              <a:lumMod val="20000"/>
              <a:lumOff val="80000"/>
              <a:alpha val="30000"/>
            </a:schemeClr>
          </a:solidFill>
          <a:ln w="25400">
            <a:solidFill>
              <a:schemeClr val="accent2">
                <a:lumMod val="60000"/>
                <a:lumOff val="40000"/>
              </a:schemeClr>
            </a:solidFill>
          </a:ln>
        </p:spPr>
        <p:txBody>
          <a:bodyPr wrap="square" rtlCol="0">
            <a:spAutoFit/>
          </a:bodyPr>
          <a:lstStyle/>
          <a:p>
            <a:pPr>
              <a:lnSpc>
                <a:spcPts val="2200"/>
              </a:lnSpc>
            </a:pPr>
            <a:r>
              <a:rPr lang="en-GB" sz="1400" dirty="0"/>
              <a:t>BNT162-02, bridging</a:t>
            </a:r>
          </a:p>
        </p:txBody>
      </p:sp>
      <p:sp>
        <p:nvSpPr>
          <p:cNvPr id="41" name="Rectangle 40">
            <a:extLst>
              <a:ext uri="{FF2B5EF4-FFF2-40B4-BE49-F238E27FC236}">
                <a16:creationId xmlns:a16="http://schemas.microsoft.com/office/drawing/2014/main" id="{355017EE-8708-42EE-B2A5-143585CA3FCF}"/>
              </a:ext>
            </a:extLst>
          </p:cNvPr>
          <p:cNvSpPr/>
          <p:nvPr/>
        </p:nvSpPr>
        <p:spPr bwMode="auto">
          <a:xfrm>
            <a:off x="4173390" y="1760146"/>
            <a:ext cx="1466981" cy="2406501"/>
          </a:xfrm>
          <a:prstGeom prst="rect">
            <a:avLst/>
          </a:prstGeom>
          <a:solidFill>
            <a:schemeClr val="accent2">
              <a:lumMod val="20000"/>
              <a:lumOff val="80000"/>
              <a:alpha val="30000"/>
            </a:schemeClr>
          </a:solidFill>
          <a:ln w="25400" cap="flat" cmpd="sng" algn="ctr">
            <a:solidFill>
              <a:schemeClr val="accent2">
                <a:lumMod val="60000"/>
                <a:lumOff val="40000"/>
              </a:schemeClr>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43" name="TextBox 42">
            <a:extLst>
              <a:ext uri="{FF2B5EF4-FFF2-40B4-BE49-F238E27FC236}">
                <a16:creationId xmlns:a16="http://schemas.microsoft.com/office/drawing/2014/main" id="{52378ED5-C4C7-4A67-A793-FA0F347D0C83}"/>
              </a:ext>
            </a:extLst>
          </p:cNvPr>
          <p:cNvSpPr txBox="1"/>
          <p:nvPr/>
        </p:nvSpPr>
        <p:spPr>
          <a:xfrm>
            <a:off x="1502892" y="5321810"/>
            <a:ext cx="2916818" cy="307777"/>
          </a:xfrm>
          <a:prstGeom prst="rect">
            <a:avLst/>
          </a:prstGeom>
          <a:noFill/>
        </p:spPr>
        <p:txBody>
          <a:bodyPr wrap="square" rtlCol="0">
            <a:spAutoFit/>
          </a:bodyPr>
          <a:lstStyle/>
          <a:p>
            <a:r>
              <a:rPr lang="en-GB" sz="1400" b="1" dirty="0"/>
              <a:t>*</a:t>
            </a:r>
            <a:r>
              <a:rPr lang="en-GB" sz="1400" dirty="0"/>
              <a:t>: Emergency Supply</a:t>
            </a:r>
            <a:endParaRPr lang="en-GB" sz="1400" b="1" dirty="0"/>
          </a:p>
        </p:txBody>
      </p:sp>
      <p:sp>
        <p:nvSpPr>
          <p:cNvPr id="44" name="TextBox 43">
            <a:extLst>
              <a:ext uri="{FF2B5EF4-FFF2-40B4-BE49-F238E27FC236}">
                <a16:creationId xmlns:a16="http://schemas.microsoft.com/office/drawing/2014/main" id="{63BE1AF1-C159-4BF6-A38C-7E8621278A61}"/>
              </a:ext>
            </a:extLst>
          </p:cNvPr>
          <p:cNvSpPr txBox="1"/>
          <p:nvPr/>
        </p:nvSpPr>
        <p:spPr>
          <a:xfrm>
            <a:off x="2240887" y="4363319"/>
            <a:ext cx="255628" cy="307777"/>
          </a:xfrm>
          <a:prstGeom prst="rect">
            <a:avLst/>
          </a:prstGeom>
          <a:noFill/>
        </p:spPr>
        <p:txBody>
          <a:bodyPr wrap="square" rtlCol="0">
            <a:spAutoFit/>
          </a:bodyPr>
          <a:lstStyle/>
          <a:p>
            <a:r>
              <a:rPr lang="en-GB" sz="1400" dirty="0"/>
              <a:t>*</a:t>
            </a:r>
          </a:p>
        </p:txBody>
      </p:sp>
      <p:sp>
        <p:nvSpPr>
          <p:cNvPr id="45" name="TextBox 44">
            <a:extLst>
              <a:ext uri="{FF2B5EF4-FFF2-40B4-BE49-F238E27FC236}">
                <a16:creationId xmlns:a16="http://schemas.microsoft.com/office/drawing/2014/main" id="{17138B94-3616-416D-A9D9-E5D8096851CB}"/>
              </a:ext>
            </a:extLst>
          </p:cNvPr>
          <p:cNvSpPr txBox="1"/>
          <p:nvPr/>
        </p:nvSpPr>
        <p:spPr>
          <a:xfrm>
            <a:off x="2240887" y="4610119"/>
            <a:ext cx="255628" cy="307777"/>
          </a:xfrm>
          <a:prstGeom prst="rect">
            <a:avLst/>
          </a:prstGeom>
          <a:noFill/>
        </p:spPr>
        <p:txBody>
          <a:bodyPr wrap="square" rtlCol="0">
            <a:spAutoFit/>
          </a:bodyPr>
          <a:lstStyle/>
          <a:p>
            <a:r>
              <a:rPr lang="en-GB" sz="1400" dirty="0"/>
              <a:t>*</a:t>
            </a:r>
          </a:p>
        </p:txBody>
      </p:sp>
      <p:sp>
        <p:nvSpPr>
          <p:cNvPr id="46" name="TextBox 45">
            <a:extLst>
              <a:ext uri="{FF2B5EF4-FFF2-40B4-BE49-F238E27FC236}">
                <a16:creationId xmlns:a16="http://schemas.microsoft.com/office/drawing/2014/main" id="{2BE793E5-0138-4E04-878D-10473418A8BD}"/>
              </a:ext>
            </a:extLst>
          </p:cNvPr>
          <p:cNvSpPr txBox="1"/>
          <p:nvPr/>
        </p:nvSpPr>
        <p:spPr>
          <a:xfrm>
            <a:off x="5232250" y="5170722"/>
            <a:ext cx="2199586" cy="646331"/>
          </a:xfrm>
          <a:prstGeom prst="rect">
            <a:avLst/>
          </a:prstGeom>
          <a:noFill/>
          <a:ln>
            <a:solidFill>
              <a:schemeClr val="tx2">
                <a:lumMod val="20000"/>
                <a:lumOff val="80000"/>
              </a:schemeClr>
            </a:solidFill>
          </a:ln>
        </p:spPr>
        <p:txBody>
          <a:bodyPr wrap="square" rtlCol="0">
            <a:spAutoFit/>
          </a:bodyPr>
          <a:lstStyle/>
          <a:p>
            <a:pPr algn="ctr"/>
            <a:r>
              <a:rPr lang="en-GB" dirty="0">
                <a:solidFill>
                  <a:srgbClr val="FF0000"/>
                </a:solidFill>
              </a:rPr>
              <a:t>ARE BATCHES COMPARABLE ?</a:t>
            </a:r>
          </a:p>
        </p:txBody>
      </p:sp>
    </p:spTree>
    <p:extLst>
      <p:ext uri="{BB962C8B-B14F-4D97-AF65-F5344CB8AC3E}">
        <p14:creationId xmlns:p14="http://schemas.microsoft.com/office/powerpoint/2010/main" val="1446888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59032" y="158691"/>
            <a:ext cx="11217083" cy="501186"/>
          </a:xfrm>
        </p:spPr>
        <p:txBody>
          <a:bodyPr/>
          <a:lstStyle/>
          <a:p>
            <a:r>
              <a:rPr lang="en-GB" dirty="0">
                <a:solidFill>
                  <a:schemeClr val="bg1"/>
                </a:solidFill>
              </a:rPr>
              <a:t>Overall Batch Analyses %RNA integrity</a:t>
            </a:r>
          </a:p>
        </p:txBody>
      </p:sp>
      <p:pic>
        <p:nvPicPr>
          <p:cNvPr id="8" name="Picture 7">
            <a:extLst>
              <a:ext uri="{FF2B5EF4-FFF2-40B4-BE49-F238E27FC236}">
                <a16:creationId xmlns:a16="http://schemas.microsoft.com/office/drawing/2014/main" id="{96F266D3-F0E2-4B0F-8FEE-CB6AF7E88595}"/>
              </a:ext>
            </a:extLst>
          </p:cNvPr>
          <p:cNvPicPr>
            <a:picLocks noChangeAspect="1"/>
          </p:cNvPicPr>
          <p:nvPr/>
        </p:nvPicPr>
        <p:blipFill>
          <a:blip r:embed="rId3"/>
          <a:stretch>
            <a:fillRect/>
          </a:stretch>
        </p:blipFill>
        <p:spPr>
          <a:xfrm>
            <a:off x="231072" y="1186003"/>
            <a:ext cx="11600441" cy="3739081"/>
          </a:xfrm>
          <a:prstGeom prst="rect">
            <a:avLst/>
          </a:prstGeom>
        </p:spPr>
      </p:pic>
    </p:spTree>
    <p:extLst>
      <p:ext uri="{BB962C8B-B14F-4D97-AF65-F5344CB8AC3E}">
        <p14:creationId xmlns:p14="http://schemas.microsoft.com/office/powerpoint/2010/main" val="3740946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59032" y="158691"/>
            <a:ext cx="11217083" cy="501186"/>
          </a:xfrm>
        </p:spPr>
        <p:txBody>
          <a:bodyPr/>
          <a:lstStyle/>
          <a:p>
            <a:r>
              <a:rPr lang="en-GB" dirty="0">
                <a:solidFill>
                  <a:schemeClr val="bg1"/>
                </a:solidFill>
              </a:rPr>
              <a:t>%RNA integrity vs functionality</a:t>
            </a:r>
          </a:p>
        </p:txBody>
      </p:sp>
      <p:pic>
        <p:nvPicPr>
          <p:cNvPr id="1026" name="Bildobjekt 1">
            <a:extLst>
              <a:ext uri="{FF2B5EF4-FFF2-40B4-BE49-F238E27FC236}">
                <a16:creationId xmlns:a16="http://schemas.microsoft.com/office/drawing/2014/main" id="{BE442EFC-767C-4CEA-92C4-0C060F96B2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153"/>
          <a:stretch>
            <a:fillRect/>
          </a:stretch>
        </p:blipFill>
        <p:spPr bwMode="auto">
          <a:xfrm>
            <a:off x="1593441" y="2017356"/>
            <a:ext cx="8279764" cy="4443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A2423E49-8688-4C69-A845-14D435101A3D}"/>
              </a:ext>
            </a:extLst>
          </p:cNvPr>
          <p:cNvSpPr/>
          <p:nvPr/>
        </p:nvSpPr>
        <p:spPr>
          <a:xfrm>
            <a:off x="4328932" y="909359"/>
            <a:ext cx="5746125" cy="369332"/>
          </a:xfrm>
          <a:prstGeom prst="rect">
            <a:avLst/>
          </a:prstGeom>
        </p:spPr>
        <p:txBody>
          <a:bodyPr wrap="none">
            <a:spAutoFit/>
          </a:bodyPr>
          <a:lstStyle/>
          <a:p>
            <a:r>
              <a:rPr lang="en-GB" b="1" dirty="0">
                <a:latin typeface="Arial" panose="020B0604020202020204" pitchFamily="34" charset="0"/>
                <a:ea typeface="SimSun" panose="02010600030101010101" pitchFamily="2" charset="-122"/>
                <a:cs typeface="Arial" panose="020B0604020202020204" pitchFamily="34" charset="0"/>
              </a:rPr>
              <a:t>BNT162b2 Expressed Protein Size by Western Blot</a:t>
            </a:r>
            <a:endParaRPr lang="en-GB"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F2E95051-C3F7-4057-8369-AEEC70739B2B}"/>
              </a:ext>
            </a:extLst>
          </p:cNvPr>
          <p:cNvPicPr>
            <a:picLocks noChangeAspect="1"/>
          </p:cNvPicPr>
          <p:nvPr/>
        </p:nvPicPr>
        <p:blipFill>
          <a:blip r:embed="rId4"/>
          <a:stretch>
            <a:fillRect/>
          </a:stretch>
        </p:blipFill>
        <p:spPr>
          <a:xfrm>
            <a:off x="206716" y="1648024"/>
            <a:ext cx="2123653" cy="369331"/>
          </a:xfrm>
          <a:prstGeom prst="rect">
            <a:avLst/>
          </a:prstGeom>
        </p:spPr>
      </p:pic>
      <p:sp>
        <p:nvSpPr>
          <p:cNvPr id="4" name="TextBox 3">
            <a:extLst>
              <a:ext uri="{FF2B5EF4-FFF2-40B4-BE49-F238E27FC236}">
                <a16:creationId xmlns:a16="http://schemas.microsoft.com/office/drawing/2014/main" id="{AD51377F-38EF-4134-A521-0A1F496F6278}"/>
              </a:ext>
            </a:extLst>
          </p:cNvPr>
          <p:cNvSpPr txBox="1"/>
          <p:nvPr/>
        </p:nvSpPr>
        <p:spPr>
          <a:xfrm>
            <a:off x="2500132" y="1648024"/>
            <a:ext cx="1828800" cy="369332"/>
          </a:xfrm>
          <a:prstGeom prst="rect">
            <a:avLst/>
          </a:prstGeom>
          <a:noFill/>
          <a:ln>
            <a:solidFill>
              <a:schemeClr val="tx1"/>
            </a:solidFill>
          </a:ln>
        </p:spPr>
        <p:txBody>
          <a:bodyPr wrap="square" rtlCol="0">
            <a:spAutoFit/>
          </a:bodyPr>
          <a:lstStyle/>
          <a:p>
            <a:pPr algn="ctr"/>
            <a:r>
              <a:rPr lang="en-GB" dirty="0"/>
              <a:t>77%</a:t>
            </a:r>
          </a:p>
        </p:txBody>
      </p:sp>
      <p:sp>
        <p:nvSpPr>
          <p:cNvPr id="10" name="TextBox 9">
            <a:extLst>
              <a:ext uri="{FF2B5EF4-FFF2-40B4-BE49-F238E27FC236}">
                <a16:creationId xmlns:a16="http://schemas.microsoft.com/office/drawing/2014/main" id="{EBDBA67E-8D9A-4A69-8774-89E4B4D6BFB2}"/>
              </a:ext>
            </a:extLst>
          </p:cNvPr>
          <p:cNvSpPr txBox="1"/>
          <p:nvPr/>
        </p:nvSpPr>
        <p:spPr>
          <a:xfrm>
            <a:off x="4328932" y="1648023"/>
            <a:ext cx="1828800" cy="369332"/>
          </a:xfrm>
          <a:prstGeom prst="rect">
            <a:avLst/>
          </a:prstGeom>
          <a:noFill/>
          <a:ln>
            <a:solidFill>
              <a:schemeClr val="tx1"/>
            </a:solidFill>
          </a:ln>
        </p:spPr>
        <p:txBody>
          <a:bodyPr wrap="square" rtlCol="0">
            <a:spAutoFit/>
          </a:bodyPr>
          <a:lstStyle/>
          <a:p>
            <a:pPr algn="ctr"/>
            <a:r>
              <a:rPr lang="en-GB" dirty="0"/>
              <a:t>80%</a:t>
            </a:r>
          </a:p>
        </p:txBody>
      </p:sp>
      <p:sp>
        <p:nvSpPr>
          <p:cNvPr id="11" name="TextBox 10">
            <a:extLst>
              <a:ext uri="{FF2B5EF4-FFF2-40B4-BE49-F238E27FC236}">
                <a16:creationId xmlns:a16="http://schemas.microsoft.com/office/drawing/2014/main" id="{15210413-7BD1-46DB-8E83-193AEE03472A}"/>
              </a:ext>
            </a:extLst>
          </p:cNvPr>
          <p:cNvSpPr txBox="1"/>
          <p:nvPr/>
        </p:nvSpPr>
        <p:spPr>
          <a:xfrm>
            <a:off x="6157732" y="1648023"/>
            <a:ext cx="1828800" cy="369332"/>
          </a:xfrm>
          <a:prstGeom prst="rect">
            <a:avLst/>
          </a:prstGeom>
          <a:noFill/>
          <a:ln>
            <a:solidFill>
              <a:schemeClr val="tx1"/>
            </a:solidFill>
          </a:ln>
        </p:spPr>
        <p:txBody>
          <a:bodyPr wrap="square" rtlCol="0">
            <a:spAutoFit/>
          </a:bodyPr>
          <a:lstStyle/>
          <a:p>
            <a:pPr algn="ctr"/>
            <a:r>
              <a:rPr lang="en-GB" dirty="0"/>
              <a:t>81%</a:t>
            </a:r>
          </a:p>
        </p:txBody>
      </p:sp>
      <p:sp>
        <p:nvSpPr>
          <p:cNvPr id="12" name="TextBox 11">
            <a:extLst>
              <a:ext uri="{FF2B5EF4-FFF2-40B4-BE49-F238E27FC236}">
                <a16:creationId xmlns:a16="http://schemas.microsoft.com/office/drawing/2014/main" id="{1916FB87-27A2-483E-A0C3-CF487F39CDB4}"/>
              </a:ext>
            </a:extLst>
          </p:cNvPr>
          <p:cNvSpPr txBox="1"/>
          <p:nvPr/>
        </p:nvSpPr>
        <p:spPr>
          <a:xfrm>
            <a:off x="7986532" y="1648023"/>
            <a:ext cx="1828800" cy="369332"/>
          </a:xfrm>
          <a:prstGeom prst="rect">
            <a:avLst/>
          </a:prstGeom>
          <a:noFill/>
          <a:ln>
            <a:solidFill>
              <a:schemeClr val="tx1"/>
            </a:solidFill>
          </a:ln>
        </p:spPr>
        <p:txBody>
          <a:bodyPr wrap="square" rtlCol="0">
            <a:spAutoFit/>
          </a:bodyPr>
          <a:lstStyle/>
          <a:p>
            <a:pPr algn="ctr"/>
            <a:r>
              <a:rPr lang="en-GB" dirty="0"/>
              <a:t>62%</a:t>
            </a:r>
          </a:p>
        </p:txBody>
      </p:sp>
      <p:sp>
        <p:nvSpPr>
          <p:cNvPr id="6" name="TextBox 5">
            <a:extLst>
              <a:ext uri="{FF2B5EF4-FFF2-40B4-BE49-F238E27FC236}">
                <a16:creationId xmlns:a16="http://schemas.microsoft.com/office/drawing/2014/main" id="{3032D1E0-A239-43DF-A912-54B104DADBB6}"/>
              </a:ext>
            </a:extLst>
          </p:cNvPr>
          <p:cNvSpPr txBox="1"/>
          <p:nvPr/>
        </p:nvSpPr>
        <p:spPr>
          <a:xfrm>
            <a:off x="2116943" y="909359"/>
            <a:ext cx="2326295" cy="369332"/>
          </a:xfrm>
          <a:prstGeom prst="rect">
            <a:avLst/>
          </a:prstGeom>
          <a:noFill/>
        </p:spPr>
        <p:txBody>
          <a:bodyPr wrap="square" rtlCol="0">
            <a:spAutoFit/>
          </a:bodyPr>
          <a:lstStyle/>
          <a:p>
            <a:pPr algn="r"/>
            <a:r>
              <a:rPr lang="en-GB" b="1" dirty="0">
                <a:latin typeface="Arial" panose="020B0604020202020204" pitchFamily="34" charset="0"/>
                <a:cs typeface="Arial" panose="020B0604020202020204" pitchFamily="34" charset="0"/>
              </a:rPr>
              <a:t>Drug Substance</a:t>
            </a:r>
          </a:p>
        </p:txBody>
      </p:sp>
    </p:spTree>
    <p:extLst>
      <p:ext uri="{BB962C8B-B14F-4D97-AF65-F5344CB8AC3E}">
        <p14:creationId xmlns:p14="http://schemas.microsoft.com/office/powerpoint/2010/main" val="356057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59032" y="158691"/>
            <a:ext cx="11217083" cy="501186"/>
          </a:xfrm>
        </p:spPr>
        <p:txBody>
          <a:bodyPr/>
          <a:lstStyle/>
          <a:p>
            <a:r>
              <a:rPr lang="en-GB" dirty="0">
                <a:solidFill>
                  <a:schemeClr val="bg1"/>
                </a:solidFill>
              </a:rPr>
              <a:t>%RNA integrity vs functionality</a:t>
            </a:r>
          </a:p>
        </p:txBody>
      </p:sp>
      <p:sp>
        <p:nvSpPr>
          <p:cNvPr id="3" name="Rectangle 2">
            <a:extLst>
              <a:ext uri="{FF2B5EF4-FFF2-40B4-BE49-F238E27FC236}">
                <a16:creationId xmlns:a16="http://schemas.microsoft.com/office/drawing/2014/main" id="{60C37F93-FC2B-43F0-AB77-E2A2D62B6DDC}"/>
              </a:ext>
            </a:extLst>
          </p:cNvPr>
          <p:cNvSpPr/>
          <p:nvPr/>
        </p:nvSpPr>
        <p:spPr>
          <a:xfrm>
            <a:off x="1385090" y="976437"/>
            <a:ext cx="9715032" cy="369332"/>
          </a:xfrm>
          <a:prstGeom prst="rect">
            <a:avLst/>
          </a:prstGeom>
        </p:spPr>
        <p:txBody>
          <a:bodyPr wrap="square">
            <a:spAutoFit/>
          </a:bodyPr>
          <a:lstStyle/>
          <a:p>
            <a:r>
              <a:rPr lang="en-GB" b="1" i="1" dirty="0">
                <a:latin typeface="Arial" panose="020B0604020202020204" pitchFamily="34" charset="0"/>
                <a:ea typeface="Verdana" panose="020B0604030504040204" pitchFamily="34" charset="0"/>
                <a:cs typeface="Arial" panose="020B0604020202020204" pitchFamily="34" charset="0"/>
              </a:rPr>
              <a:t>BNT162b2 drug product in vitro expression comparability and release data.</a:t>
            </a:r>
            <a:endParaRPr lang="en-GB" dirty="0">
              <a:latin typeface="Arial" panose="020B0604020202020204" pitchFamily="34" charset="0"/>
              <a:cs typeface="Arial" panose="020B0604020202020204" pitchFamily="34" charset="0"/>
            </a:endParaRPr>
          </a:p>
        </p:txBody>
      </p:sp>
      <p:pic>
        <p:nvPicPr>
          <p:cNvPr id="1027" name="Picture 3">
            <a:extLst>
              <a:ext uri="{FF2B5EF4-FFF2-40B4-BE49-F238E27FC236}">
                <a16:creationId xmlns:a16="http://schemas.microsoft.com/office/drawing/2014/main" id="{73D86BF2-439A-42D5-AEC9-6B414A629A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0765" y="1921397"/>
            <a:ext cx="9846162" cy="2470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03DAE5CC-23AB-4F7A-ACD6-CA64C7A71B63}"/>
              </a:ext>
            </a:extLst>
          </p:cNvPr>
          <p:cNvPicPr>
            <a:picLocks noChangeAspect="1"/>
          </p:cNvPicPr>
          <p:nvPr/>
        </p:nvPicPr>
        <p:blipFill>
          <a:blip r:embed="rId4"/>
          <a:stretch>
            <a:fillRect/>
          </a:stretch>
        </p:blipFill>
        <p:spPr>
          <a:xfrm>
            <a:off x="87112" y="1921396"/>
            <a:ext cx="2123653" cy="369331"/>
          </a:xfrm>
          <a:prstGeom prst="rect">
            <a:avLst/>
          </a:prstGeom>
        </p:spPr>
      </p:pic>
      <p:sp>
        <p:nvSpPr>
          <p:cNvPr id="8" name="TextBox 7">
            <a:extLst>
              <a:ext uri="{FF2B5EF4-FFF2-40B4-BE49-F238E27FC236}">
                <a16:creationId xmlns:a16="http://schemas.microsoft.com/office/drawing/2014/main" id="{70AAC44A-340C-41A4-9A5E-15F95B7C93CB}"/>
              </a:ext>
            </a:extLst>
          </p:cNvPr>
          <p:cNvSpPr txBox="1"/>
          <p:nvPr/>
        </p:nvSpPr>
        <p:spPr>
          <a:xfrm>
            <a:off x="1101509" y="2206361"/>
            <a:ext cx="567161" cy="2185214"/>
          </a:xfrm>
          <a:prstGeom prst="rect">
            <a:avLst/>
          </a:prstGeom>
          <a:noFill/>
        </p:spPr>
        <p:txBody>
          <a:bodyPr wrap="square" rtlCol="0">
            <a:spAutoFit/>
          </a:bodyPr>
          <a:lstStyle/>
          <a:p>
            <a:r>
              <a:rPr lang="en-GB" sz="1700" dirty="0"/>
              <a:t>75</a:t>
            </a:r>
          </a:p>
          <a:p>
            <a:r>
              <a:rPr lang="en-GB" sz="1700" dirty="0"/>
              <a:t>85</a:t>
            </a:r>
          </a:p>
          <a:p>
            <a:r>
              <a:rPr lang="en-GB" sz="1700" dirty="0"/>
              <a:t>77</a:t>
            </a:r>
          </a:p>
          <a:p>
            <a:r>
              <a:rPr lang="en-GB" sz="1700" dirty="0"/>
              <a:t>71</a:t>
            </a:r>
          </a:p>
          <a:p>
            <a:r>
              <a:rPr lang="en-GB" sz="1700" dirty="0"/>
              <a:t>62</a:t>
            </a:r>
          </a:p>
          <a:p>
            <a:r>
              <a:rPr lang="en-GB" sz="1700" dirty="0"/>
              <a:t>63</a:t>
            </a:r>
          </a:p>
          <a:p>
            <a:r>
              <a:rPr lang="en-GB" sz="1700" dirty="0"/>
              <a:t>55</a:t>
            </a:r>
          </a:p>
          <a:p>
            <a:r>
              <a:rPr lang="en-GB" sz="1700" dirty="0"/>
              <a:t>55</a:t>
            </a:r>
          </a:p>
        </p:txBody>
      </p:sp>
      <p:grpSp>
        <p:nvGrpSpPr>
          <p:cNvPr id="11" name="Group 10">
            <a:extLst>
              <a:ext uri="{FF2B5EF4-FFF2-40B4-BE49-F238E27FC236}">
                <a16:creationId xmlns:a16="http://schemas.microsoft.com/office/drawing/2014/main" id="{76883C91-E6CD-4892-A8FD-C3BB868DB5AB}"/>
              </a:ext>
            </a:extLst>
          </p:cNvPr>
          <p:cNvGrpSpPr/>
          <p:nvPr/>
        </p:nvGrpSpPr>
        <p:grpSpPr>
          <a:xfrm>
            <a:off x="7396224" y="1921396"/>
            <a:ext cx="4463794" cy="2470179"/>
            <a:chOff x="7396224" y="1921396"/>
            <a:chExt cx="4463794" cy="2470179"/>
          </a:xfrm>
        </p:grpSpPr>
        <p:sp>
          <p:nvSpPr>
            <p:cNvPr id="9" name="TextBox 8">
              <a:extLst>
                <a:ext uri="{FF2B5EF4-FFF2-40B4-BE49-F238E27FC236}">
                  <a16:creationId xmlns:a16="http://schemas.microsoft.com/office/drawing/2014/main" id="{B760669A-7053-446C-AECB-8F84A4EDAB4F}"/>
                </a:ext>
              </a:extLst>
            </p:cNvPr>
            <p:cNvSpPr txBox="1"/>
            <p:nvPr/>
          </p:nvSpPr>
          <p:spPr>
            <a:xfrm>
              <a:off x="7396224" y="1936784"/>
              <a:ext cx="1169043" cy="338554"/>
            </a:xfrm>
            <a:prstGeom prst="rect">
              <a:avLst/>
            </a:prstGeom>
            <a:noFill/>
          </p:spPr>
          <p:txBody>
            <a:bodyPr wrap="square" rtlCol="0">
              <a:spAutoFit/>
            </a:bodyPr>
            <a:lstStyle/>
            <a:p>
              <a:pPr algn="ctr"/>
              <a:r>
                <a:rPr lang="en-GB" sz="1600" dirty="0">
                  <a:solidFill>
                    <a:srgbClr val="FF0000"/>
                  </a:solidFill>
                </a:rPr>
                <a:t>(150ng)</a:t>
              </a:r>
            </a:p>
          </p:txBody>
        </p:sp>
        <p:sp>
          <p:nvSpPr>
            <p:cNvPr id="10" name="Rectangle 9">
              <a:extLst>
                <a:ext uri="{FF2B5EF4-FFF2-40B4-BE49-F238E27FC236}">
                  <a16:creationId xmlns:a16="http://schemas.microsoft.com/office/drawing/2014/main" id="{D66036A7-0D15-4759-BBA0-7F757C8D4F8C}"/>
                </a:ext>
              </a:extLst>
            </p:cNvPr>
            <p:cNvSpPr/>
            <p:nvPr/>
          </p:nvSpPr>
          <p:spPr>
            <a:xfrm>
              <a:off x="10841791" y="1921396"/>
              <a:ext cx="1018227" cy="338554"/>
            </a:xfrm>
            <a:prstGeom prst="rect">
              <a:avLst/>
            </a:prstGeom>
          </p:spPr>
          <p:txBody>
            <a:bodyPr wrap="none">
              <a:spAutoFit/>
            </a:bodyPr>
            <a:lstStyle/>
            <a:p>
              <a:pPr algn="ctr"/>
              <a:r>
                <a:rPr lang="en-GB" sz="1600" dirty="0">
                  <a:solidFill>
                    <a:srgbClr val="FF0000"/>
                  </a:solidFill>
                </a:rPr>
                <a:t>(100ng)</a:t>
              </a:r>
            </a:p>
          </p:txBody>
        </p:sp>
        <p:sp>
          <p:nvSpPr>
            <p:cNvPr id="13" name="TextBox 12">
              <a:extLst>
                <a:ext uri="{FF2B5EF4-FFF2-40B4-BE49-F238E27FC236}">
                  <a16:creationId xmlns:a16="http://schemas.microsoft.com/office/drawing/2014/main" id="{9A839089-50C5-4EA1-A64F-7D680526F50C}"/>
                </a:ext>
              </a:extLst>
            </p:cNvPr>
            <p:cNvSpPr txBox="1"/>
            <p:nvPr/>
          </p:nvSpPr>
          <p:spPr>
            <a:xfrm>
              <a:off x="11058345" y="2206361"/>
              <a:ext cx="762003" cy="2185214"/>
            </a:xfrm>
            <a:prstGeom prst="rect">
              <a:avLst/>
            </a:prstGeom>
            <a:noFill/>
          </p:spPr>
          <p:txBody>
            <a:bodyPr wrap="square" rtlCol="0">
              <a:spAutoFit/>
            </a:bodyPr>
            <a:lstStyle/>
            <a:p>
              <a:r>
                <a:rPr lang="en-GB" sz="1700" dirty="0">
                  <a:solidFill>
                    <a:srgbClr val="FF0000"/>
                  </a:solidFill>
                </a:rPr>
                <a:t>45</a:t>
              </a:r>
            </a:p>
            <a:p>
              <a:r>
                <a:rPr lang="en-GB" sz="1700" dirty="0">
                  <a:solidFill>
                    <a:srgbClr val="FF0000"/>
                  </a:solidFill>
                </a:rPr>
                <a:t>41</a:t>
              </a:r>
            </a:p>
            <a:p>
              <a:r>
                <a:rPr lang="en-GB" sz="1700" dirty="0">
                  <a:solidFill>
                    <a:srgbClr val="FF0000"/>
                  </a:solidFill>
                </a:rPr>
                <a:t>52</a:t>
              </a:r>
            </a:p>
            <a:p>
              <a:r>
                <a:rPr lang="en-GB" sz="1700" dirty="0">
                  <a:solidFill>
                    <a:srgbClr val="FF0000"/>
                  </a:solidFill>
                </a:rPr>
                <a:t>45</a:t>
              </a:r>
            </a:p>
            <a:p>
              <a:r>
                <a:rPr lang="en-GB" sz="1700" dirty="0">
                  <a:solidFill>
                    <a:srgbClr val="FF0000"/>
                  </a:solidFill>
                </a:rPr>
                <a:t>?</a:t>
              </a:r>
            </a:p>
            <a:p>
              <a:r>
                <a:rPr lang="en-GB" sz="1700" dirty="0">
                  <a:solidFill>
                    <a:srgbClr val="FF0000"/>
                  </a:solidFill>
                </a:rPr>
                <a:t>?</a:t>
              </a:r>
            </a:p>
            <a:p>
              <a:r>
                <a:rPr lang="en-GB" sz="1700" dirty="0">
                  <a:solidFill>
                    <a:srgbClr val="FF0000"/>
                  </a:solidFill>
                </a:rPr>
                <a:t>?</a:t>
              </a:r>
            </a:p>
            <a:p>
              <a:r>
                <a:rPr lang="en-GB" sz="1700" dirty="0">
                  <a:solidFill>
                    <a:srgbClr val="FF0000"/>
                  </a:solidFill>
                </a:rPr>
                <a:t>21(!)</a:t>
              </a:r>
            </a:p>
          </p:txBody>
        </p:sp>
      </p:grpSp>
    </p:spTree>
    <p:extLst>
      <p:ext uri="{BB962C8B-B14F-4D97-AF65-F5344CB8AC3E}">
        <p14:creationId xmlns:p14="http://schemas.microsoft.com/office/powerpoint/2010/main" val="1644803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FAA5378-073C-4786-9374-A0960CC90E94}"/>
              </a:ext>
            </a:extLst>
          </p:cNvPr>
          <p:cNvSpPr txBox="1"/>
          <p:nvPr/>
        </p:nvSpPr>
        <p:spPr>
          <a:xfrm>
            <a:off x="2724346" y="2659559"/>
            <a:ext cx="6551629" cy="769441"/>
          </a:xfrm>
          <a:prstGeom prst="rect">
            <a:avLst/>
          </a:prstGeom>
          <a:noFill/>
        </p:spPr>
        <p:txBody>
          <a:bodyPr wrap="square" rtlCol="0">
            <a:spAutoFit/>
          </a:bodyPr>
          <a:lstStyle/>
          <a:p>
            <a:pPr algn="ctr"/>
            <a:r>
              <a:rPr lang="en-GB" sz="4400" dirty="0"/>
              <a:t>BACK-UP</a:t>
            </a:r>
          </a:p>
        </p:txBody>
      </p:sp>
    </p:spTree>
    <p:extLst>
      <p:ext uri="{BB962C8B-B14F-4D97-AF65-F5344CB8AC3E}">
        <p14:creationId xmlns:p14="http://schemas.microsoft.com/office/powerpoint/2010/main" val="2142231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59032" y="158691"/>
            <a:ext cx="11217083" cy="501186"/>
          </a:xfrm>
        </p:spPr>
        <p:txBody>
          <a:bodyPr/>
          <a:lstStyle/>
          <a:p>
            <a:r>
              <a:rPr lang="en-GB" dirty="0">
                <a:solidFill>
                  <a:schemeClr val="bg1"/>
                </a:solidFill>
              </a:rPr>
              <a:t>Batch Analyses </a:t>
            </a:r>
            <a:r>
              <a:rPr lang="en-GB" dirty="0">
                <a:solidFill>
                  <a:srgbClr val="FF0000"/>
                </a:solidFill>
              </a:rPr>
              <a:t>Drug Substance</a:t>
            </a:r>
            <a:endParaRPr lang="en-GB" dirty="0">
              <a:solidFill>
                <a:schemeClr val="bg1"/>
              </a:solidFill>
            </a:endParaRPr>
          </a:p>
        </p:txBody>
      </p:sp>
      <p:sp>
        <p:nvSpPr>
          <p:cNvPr id="6" name="Rectangle 5">
            <a:extLst>
              <a:ext uri="{FF2B5EF4-FFF2-40B4-BE49-F238E27FC236}">
                <a16:creationId xmlns:a16="http://schemas.microsoft.com/office/drawing/2014/main" id="{A7D3CFBD-E73F-4A63-8A54-D8BE9732E83A}"/>
              </a:ext>
            </a:extLst>
          </p:cNvPr>
          <p:cNvSpPr/>
          <p:nvPr/>
        </p:nvSpPr>
        <p:spPr>
          <a:xfrm>
            <a:off x="502763" y="862254"/>
            <a:ext cx="8839200" cy="369332"/>
          </a:xfrm>
          <a:prstGeom prst="rect">
            <a:avLst/>
          </a:prstGeom>
        </p:spPr>
        <p:txBody>
          <a:bodyPr wrap="square">
            <a:spAutoFit/>
          </a:bodyPr>
          <a:lstStyle/>
          <a:p>
            <a:r>
              <a:rPr lang="en-GB" b="1" dirty="0">
                <a:latin typeface="TimesNewRoman,Bold"/>
              </a:rPr>
              <a:t>Batch Analyses for Clinical COVID-19 Vaccine BNT162b2 Drug Substance Batches</a:t>
            </a:r>
            <a:endParaRPr lang="en-GB" dirty="0"/>
          </a:p>
        </p:txBody>
      </p:sp>
      <p:pic>
        <p:nvPicPr>
          <p:cNvPr id="9" name="Picture 8">
            <a:extLst>
              <a:ext uri="{FF2B5EF4-FFF2-40B4-BE49-F238E27FC236}">
                <a16:creationId xmlns:a16="http://schemas.microsoft.com/office/drawing/2014/main" id="{09E3E7C4-20B6-45B1-BB75-412525C91987}"/>
              </a:ext>
            </a:extLst>
          </p:cNvPr>
          <p:cNvPicPr>
            <a:picLocks noChangeAspect="1"/>
          </p:cNvPicPr>
          <p:nvPr/>
        </p:nvPicPr>
        <p:blipFill>
          <a:blip r:embed="rId3"/>
          <a:stretch>
            <a:fillRect/>
          </a:stretch>
        </p:blipFill>
        <p:spPr>
          <a:xfrm>
            <a:off x="502763" y="1231586"/>
            <a:ext cx="9620250" cy="714375"/>
          </a:xfrm>
          <a:prstGeom prst="rect">
            <a:avLst/>
          </a:prstGeom>
        </p:spPr>
      </p:pic>
      <p:pic>
        <p:nvPicPr>
          <p:cNvPr id="10" name="Picture 9">
            <a:extLst>
              <a:ext uri="{FF2B5EF4-FFF2-40B4-BE49-F238E27FC236}">
                <a16:creationId xmlns:a16="http://schemas.microsoft.com/office/drawing/2014/main" id="{95DA4F58-9E80-4D73-9460-445C1EE22E71}"/>
              </a:ext>
            </a:extLst>
          </p:cNvPr>
          <p:cNvPicPr>
            <a:picLocks noChangeAspect="1"/>
          </p:cNvPicPr>
          <p:nvPr/>
        </p:nvPicPr>
        <p:blipFill>
          <a:blip r:embed="rId4"/>
          <a:stretch>
            <a:fillRect/>
          </a:stretch>
        </p:blipFill>
        <p:spPr>
          <a:xfrm>
            <a:off x="502763" y="1945961"/>
            <a:ext cx="9620250" cy="533400"/>
          </a:xfrm>
          <a:prstGeom prst="rect">
            <a:avLst/>
          </a:prstGeom>
        </p:spPr>
      </p:pic>
      <p:sp>
        <p:nvSpPr>
          <p:cNvPr id="11" name="Rectangle 10">
            <a:extLst>
              <a:ext uri="{FF2B5EF4-FFF2-40B4-BE49-F238E27FC236}">
                <a16:creationId xmlns:a16="http://schemas.microsoft.com/office/drawing/2014/main" id="{034B6F14-3539-4585-92E3-A8494671EB69}"/>
              </a:ext>
            </a:extLst>
          </p:cNvPr>
          <p:cNvSpPr/>
          <p:nvPr/>
        </p:nvSpPr>
        <p:spPr>
          <a:xfrm>
            <a:off x="502762" y="2863640"/>
            <a:ext cx="11506985" cy="646331"/>
          </a:xfrm>
          <a:prstGeom prst="rect">
            <a:avLst/>
          </a:prstGeom>
        </p:spPr>
        <p:txBody>
          <a:bodyPr wrap="square">
            <a:spAutoFit/>
          </a:bodyPr>
          <a:lstStyle/>
          <a:p>
            <a:r>
              <a:rPr lang="en-GB" b="1" dirty="0">
                <a:latin typeface="TimesNewRoman,Bold"/>
              </a:rPr>
              <a:t>Batch Analyses for Clinical, Emergency Supply and Process Performance Qualification COVID-19</a:t>
            </a:r>
          </a:p>
          <a:p>
            <a:r>
              <a:rPr lang="en-GB" b="1" dirty="0">
                <a:latin typeface="TimesNewRoman,Bold"/>
              </a:rPr>
              <a:t>Vaccine BNT162b2 Drug Substance Batches</a:t>
            </a:r>
            <a:endParaRPr lang="en-GB" dirty="0"/>
          </a:p>
        </p:txBody>
      </p:sp>
      <p:pic>
        <p:nvPicPr>
          <p:cNvPr id="13" name="Picture 12">
            <a:extLst>
              <a:ext uri="{FF2B5EF4-FFF2-40B4-BE49-F238E27FC236}">
                <a16:creationId xmlns:a16="http://schemas.microsoft.com/office/drawing/2014/main" id="{54865E9C-DDAF-4F07-8CA0-9802815AD906}"/>
              </a:ext>
            </a:extLst>
          </p:cNvPr>
          <p:cNvPicPr>
            <a:picLocks noChangeAspect="1"/>
          </p:cNvPicPr>
          <p:nvPr/>
        </p:nvPicPr>
        <p:blipFill rotWithShape="1">
          <a:blip r:embed="rId5"/>
          <a:srcRect b="7611"/>
          <a:stretch/>
        </p:blipFill>
        <p:spPr>
          <a:xfrm>
            <a:off x="502762" y="4156551"/>
            <a:ext cx="9620250" cy="396000"/>
          </a:xfrm>
          <a:prstGeom prst="rect">
            <a:avLst/>
          </a:prstGeom>
        </p:spPr>
      </p:pic>
      <p:pic>
        <p:nvPicPr>
          <p:cNvPr id="14" name="Picture 13">
            <a:extLst>
              <a:ext uri="{FF2B5EF4-FFF2-40B4-BE49-F238E27FC236}">
                <a16:creationId xmlns:a16="http://schemas.microsoft.com/office/drawing/2014/main" id="{3CDA0690-2B47-4A9A-8679-CA43E7AADD2C}"/>
              </a:ext>
            </a:extLst>
          </p:cNvPr>
          <p:cNvPicPr>
            <a:picLocks noChangeAspect="1"/>
          </p:cNvPicPr>
          <p:nvPr/>
        </p:nvPicPr>
        <p:blipFill>
          <a:blip r:embed="rId6"/>
          <a:stretch>
            <a:fillRect/>
          </a:stretch>
        </p:blipFill>
        <p:spPr>
          <a:xfrm>
            <a:off x="502763" y="3579925"/>
            <a:ext cx="9620250" cy="628650"/>
          </a:xfrm>
          <a:prstGeom prst="rect">
            <a:avLst/>
          </a:prstGeom>
        </p:spPr>
      </p:pic>
      <p:sp>
        <p:nvSpPr>
          <p:cNvPr id="17" name="Rectangle 16">
            <a:extLst>
              <a:ext uri="{FF2B5EF4-FFF2-40B4-BE49-F238E27FC236}">
                <a16:creationId xmlns:a16="http://schemas.microsoft.com/office/drawing/2014/main" id="{A800E731-E555-4584-B8B6-312D41073AE2}"/>
              </a:ext>
            </a:extLst>
          </p:cNvPr>
          <p:cNvSpPr/>
          <p:nvPr/>
        </p:nvSpPr>
        <p:spPr bwMode="auto">
          <a:xfrm>
            <a:off x="6598763" y="2121031"/>
            <a:ext cx="3054284" cy="209209"/>
          </a:xfrm>
          <a:prstGeom prst="rect">
            <a:avLst/>
          </a:prstGeom>
          <a:noFill/>
          <a:ln w="19050" cap="flat" cmpd="sng" algn="ctr">
            <a:solidFill>
              <a:srgbClr val="FF000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39" name="Rectangle 38">
            <a:extLst>
              <a:ext uri="{FF2B5EF4-FFF2-40B4-BE49-F238E27FC236}">
                <a16:creationId xmlns:a16="http://schemas.microsoft.com/office/drawing/2014/main" id="{DA24FF9B-5212-4984-8B63-DDF743084A7C}"/>
              </a:ext>
            </a:extLst>
          </p:cNvPr>
          <p:cNvSpPr/>
          <p:nvPr/>
        </p:nvSpPr>
        <p:spPr bwMode="auto">
          <a:xfrm>
            <a:off x="3544478" y="4208575"/>
            <a:ext cx="5571241" cy="219075"/>
          </a:xfrm>
          <a:prstGeom prst="rect">
            <a:avLst/>
          </a:prstGeom>
          <a:noFill/>
          <a:ln w="19050" cap="flat" cmpd="sng" algn="ctr">
            <a:solidFill>
              <a:srgbClr val="FF0000"/>
            </a:solidFill>
            <a:prstDash val="solid"/>
            <a:round/>
            <a:headEnd type="none" w="med" len="med"/>
            <a:tailEnd type="triangle" w="lg" len="med"/>
          </a:ln>
          <a:effectLst/>
        </p:spPr>
        <p:txBody>
          <a:bodyPr vert="horz" wrap="square" lIns="72000" tIns="72000" rIns="72000" bIns="72000" numCol="1" rtlCol="0" anchor="ctr" anchorCtr="0" compatLnSpc="1">
            <a:prstTxWarp prst="textNoShape">
              <a:avLst/>
            </a:prstTxWarp>
            <a:spAutoFit/>
          </a:bodyPr>
          <a:lstStyle/>
          <a:p>
            <a:pPr marL="0" marR="0" indent="0" algn="ctr" defTabSz="914400" rtl="0" eaLnBrk="1" fontAlgn="base" latinLnBrk="0" hangingPunct="1">
              <a:lnSpc>
                <a:spcPct val="120000"/>
              </a:lnSpc>
              <a:spcBef>
                <a:spcPct val="0"/>
              </a:spcBef>
              <a:spcAft>
                <a:spcPct val="0"/>
              </a:spcAft>
              <a:buClrTx/>
              <a:buSzTx/>
              <a:buFontTx/>
              <a:buNone/>
              <a:tabLst/>
            </a:pPr>
            <a:endParaRPr kumimoji="0" lang="en-GB" sz="1600" b="0" i="0" u="none" strike="noStrike" cap="none" normalizeH="0" baseline="0">
              <a:ln>
                <a:noFill/>
              </a:ln>
              <a:solidFill>
                <a:srgbClr val="000000"/>
              </a:solidFill>
              <a:effectLst/>
              <a:latin typeface="Verdana" pitchFamily="34" charset="0"/>
              <a:cs typeface="Arial" charset="0"/>
            </a:endParaRPr>
          </a:p>
        </p:txBody>
      </p:sp>
      <p:sp>
        <p:nvSpPr>
          <p:cNvPr id="18" name="TextBox 17">
            <a:extLst>
              <a:ext uri="{FF2B5EF4-FFF2-40B4-BE49-F238E27FC236}">
                <a16:creationId xmlns:a16="http://schemas.microsoft.com/office/drawing/2014/main" id="{6431F989-0E85-40D5-A9AF-EAD6B66798B6}"/>
              </a:ext>
            </a:extLst>
          </p:cNvPr>
          <p:cNvSpPr txBox="1"/>
          <p:nvPr/>
        </p:nvSpPr>
        <p:spPr>
          <a:xfrm>
            <a:off x="10284644" y="1960908"/>
            <a:ext cx="1566224" cy="369332"/>
          </a:xfrm>
          <a:prstGeom prst="rect">
            <a:avLst/>
          </a:prstGeom>
          <a:noFill/>
        </p:spPr>
        <p:txBody>
          <a:bodyPr wrap="square" rtlCol="0">
            <a:spAutoFit/>
          </a:bodyPr>
          <a:lstStyle/>
          <a:p>
            <a:pPr algn="ctr"/>
            <a:r>
              <a:rPr lang="en-GB" dirty="0"/>
              <a:t>Process </a:t>
            </a:r>
            <a:r>
              <a:rPr lang="en-GB" b="1" u="sng" dirty="0"/>
              <a:t>1</a:t>
            </a:r>
          </a:p>
        </p:txBody>
      </p:sp>
      <p:sp>
        <p:nvSpPr>
          <p:cNvPr id="42" name="TextBox 41">
            <a:extLst>
              <a:ext uri="{FF2B5EF4-FFF2-40B4-BE49-F238E27FC236}">
                <a16:creationId xmlns:a16="http://schemas.microsoft.com/office/drawing/2014/main" id="{CFC4E076-263D-419D-9EAE-EB49ABE6815A}"/>
              </a:ext>
            </a:extLst>
          </p:cNvPr>
          <p:cNvSpPr txBox="1"/>
          <p:nvPr/>
        </p:nvSpPr>
        <p:spPr>
          <a:xfrm>
            <a:off x="10284644" y="4058318"/>
            <a:ext cx="1566224" cy="369332"/>
          </a:xfrm>
          <a:prstGeom prst="rect">
            <a:avLst/>
          </a:prstGeom>
          <a:noFill/>
        </p:spPr>
        <p:txBody>
          <a:bodyPr wrap="square" rtlCol="0">
            <a:spAutoFit/>
          </a:bodyPr>
          <a:lstStyle/>
          <a:p>
            <a:pPr algn="ctr"/>
            <a:r>
              <a:rPr lang="en-GB" dirty="0"/>
              <a:t>Process </a:t>
            </a:r>
            <a:r>
              <a:rPr lang="en-GB" b="1" u="sng" dirty="0"/>
              <a:t>2</a:t>
            </a:r>
          </a:p>
        </p:txBody>
      </p:sp>
    </p:spTree>
    <p:extLst>
      <p:ext uri="{BB962C8B-B14F-4D97-AF65-F5344CB8AC3E}">
        <p14:creationId xmlns:p14="http://schemas.microsoft.com/office/powerpoint/2010/main" val="2356234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E56ABB8-0E39-460A-A023-59CD81519046}"/>
              </a:ext>
            </a:extLst>
          </p:cNvPr>
          <p:cNvSpPr>
            <a:spLocks noGrp="1"/>
          </p:cNvSpPr>
          <p:nvPr>
            <p:ph type="title"/>
          </p:nvPr>
        </p:nvSpPr>
        <p:spPr>
          <a:xfrm>
            <a:off x="359032" y="158691"/>
            <a:ext cx="11217083" cy="501186"/>
          </a:xfrm>
        </p:spPr>
        <p:txBody>
          <a:bodyPr/>
          <a:lstStyle/>
          <a:p>
            <a:r>
              <a:rPr lang="en-GB" dirty="0">
                <a:solidFill>
                  <a:schemeClr val="bg1"/>
                </a:solidFill>
              </a:rPr>
              <a:t>Batch Analyses </a:t>
            </a:r>
            <a:r>
              <a:rPr lang="en-GB" dirty="0">
                <a:solidFill>
                  <a:srgbClr val="FF0000"/>
                </a:solidFill>
              </a:rPr>
              <a:t>Drug Product</a:t>
            </a:r>
            <a:endParaRPr lang="en-GB" dirty="0">
              <a:solidFill>
                <a:schemeClr val="bg1"/>
              </a:solidFill>
            </a:endParaRPr>
          </a:p>
        </p:txBody>
      </p:sp>
      <p:sp>
        <p:nvSpPr>
          <p:cNvPr id="2" name="Rectangle 1">
            <a:extLst>
              <a:ext uri="{FF2B5EF4-FFF2-40B4-BE49-F238E27FC236}">
                <a16:creationId xmlns:a16="http://schemas.microsoft.com/office/drawing/2014/main" id="{01533181-6ED1-498D-BAB8-2651D4BD7FB2}"/>
              </a:ext>
            </a:extLst>
          </p:cNvPr>
          <p:cNvSpPr/>
          <p:nvPr/>
        </p:nvSpPr>
        <p:spPr>
          <a:xfrm>
            <a:off x="709612" y="2499909"/>
            <a:ext cx="5889497" cy="369332"/>
          </a:xfrm>
          <a:prstGeom prst="rect">
            <a:avLst/>
          </a:prstGeom>
        </p:spPr>
        <p:txBody>
          <a:bodyPr wrap="none">
            <a:spAutoFit/>
          </a:bodyPr>
          <a:lstStyle/>
          <a:p>
            <a:r>
              <a:rPr lang="en-GB" b="1" dirty="0">
                <a:latin typeface="TimesNewRoman,Bold"/>
              </a:rPr>
              <a:t>Batch Analyses for Clinical BNT162b2 Drug Product Lots</a:t>
            </a:r>
            <a:endParaRPr lang="en-GB" dirty="0"/>
          </a:p>
        </p:txBody>
      </p:sp>
      <p:pic>
        <p:nvPicPr>
          <p:cNvPr id="3" name="Picture 2">
            <a:extLst>
              <a:ext uri="{FF2B5EF4-FFF2-40B4-BE49-F238E27FC236}">
                <a16:creationId xmlns:a16="http://schemas.microsoft.com/office/drawing/2014/main" id="{EF3D2DAA-6756-42DA-A6A9-BDF69C188E39}"/>
              </a:ext>
            </a:extLst>
          </p:cNvPr>
          <p:cNvPicPr>
            <a:picLocks noChangeAspect="1"/>
          </p:cNvPicPr>
          <p:nvPr/>
        </p:nvPicPr>
        <p:blipFill>
          <a:blip r:embed="rId3"/>
          <a:stretch>
            <a:fillRect/>
          </a:stretch>
        </p:blipFill>
        <p:spPr>
          <a:xfrm>
            <a:off x="803879" y="2919297"/>
            <a:ext cx="9515475" cy="847725"/>
          </a:xfrm>
          <a:prstGeom prst="rect">
            <a:avLst/>
          </a:prstGeom>
        </p:spPr>
      </p:pic>
      <p:pic>
        <p:nvPicPr>
          <p:cNvPr id="4" name="Picture 3">
            <a:extLst>
              <a:ext uri="{FF2B5EF4-FFF2-40B4-BE49-F238E27FC236}">
                <a16:creationId xmlns:a16="http://schemas.microsoft.com/office/drawing/2014/main" id="{61F60769-081C-473F-9B9E-3E56D21BE6DE}"/>
              </a:ext>
            </a:extLst>
          </p:cNvPr>
          <p:cNvPicPr>
            <a:picLocks noChangeAspect="1"/>
          </p:cNvPicPr>
          <p:nvPr/>
        </p:nvPicPr>
        <p:blipFill rotWithShape="1">
          <a:blip r:embed="rId4"/>
          <a:srcRect t="8791" b="12103"/>
          <a:stretch/>
        </p:blipFill>
        <p:spPr>
          <a:xfrm>
            <a:off x="803879" y="3736129"/>
            <a:ext cx="9505950" cy="324000"/>
          </a:xfrm>
          <a:prstGeom prst="rect">
            <a:avLst/>
          </a:prstGeom>
        </p:spPr>
      </p:pic>
      <p:sp>
        <p:nvSpPr>
          <p:cNvPr id="12" name="Rectangle 11">
            <a:extLst>
              <a:ext uri="{FF2B5EF4-FFF2-40B4-BE49-F238E27FC236}">
                <a16:creationId xmlns:a16="http://schemas.microsoft.com/office/drawing/2014/main" id="{8F404D9A-4949-40B2-92BA-8B16279CB093}"/>
              </a:ext>
            </a:extLst>
          </p:cNvPr>
          <p:cNvSpPr/>
          <p:nvPr/>
        </p:nvSpPr>
        <p:spPr>
          <a:xfrm>
            <a:off x="719137" y="4507295"/>
            <a:ext cx="9609742" cy="369332"/>
          </a:xfrm>
          <a:prstGeom prst="rect">
            <a:avLst/>
          </a:prstGeom>
        </p:spPr>
        <p:txBody>
          <a:bodyPr wrap="square">
            <a:spAutoFit/>
          </a:bodyPr>
          <a:lstStyle/>
          <a:p>
            <a:r>
              <a:rPr lang="en-GB" b="1" dirty="0">
                <a:latin typeface="TimesNewRoman,Bold"/>
              </a:rPr>
              <a:t>Batch Analyses for Emergency Supply BNT162b2 Drug Product Lots</a:t>
            </a:r>
            <a:endParaRPr lang="en-GB" dirty="0"/>
          </a:p>
        </p:txBody>
      </p:sp>
      <p:pic>
        <p:nvPicPr>
          <p:cNvPr id="15" name="Picture 14">
            <a:extLst>
              <a:ext uri="{FF2B5EF4-FFF2-40B4-BE49-F238E27FC236}">
                <a16:creationId xmlns:a16="http://schemas.microsoft.com/office/drawing/2014/main" id="{81892FF2-AD79-403A-ACC4-4A7E34FC44F4}"/>
              </a:ext>
            </a:extLst>
          </p:cNvPr>
          <p:cNvPicPr>
            <a:picLocks noChangeAspect="1"/>
          </p:cNvPicPr>
          <p:nvPr/>
        </p:nvPicPr>
        <p:blipFill>
          <a:blip r:embed="rId5"/>
          <a:stretch>
            <a:fillRect/>
          </a:stretch>
        </p:blipFill>
        <p:spPr>
          <a:xfrm>
            <a:off x="813404" y="4900513"/>
            <a:ext cx="9505950" cy="809625"/>
          </a:xfrm>
          <a:prstGeom prst="rect">
            <a:avLst/>
          </a:prstGeom>
        </p:spPr>
      </p:pic>
      <p:pic>
        <p:nvPicPr>
          <p:cNvPr id="16" name="Picture 15">
            <a:extLst>
              <a:ext uri="{FF2B5EF4-FFF2-40B4-BE49-F238E27FC236}">
                <a16:creationId xmlns:a16="http://schemas.microsoft.com/office/drawing/2014/main" id="{B6DA664E-00D6-4F4F-BD6D-BAAF23E3C686}"/>
              </a:ext>
            </a:extLst>
          </p:cNvPr>
          <p:cNvPicPr>
            <a:picLocks noChangeAspect="1"/>
          </p:cNvPicPr>
          <p:nvPr/>
        </p:nvPicPr>
        <p:blipFill>
          <a:blip r:embed="rId6"/>
          <a:stretch>
            <a:fillRect/>
          </a:stretch>
        </p:blipFill>
        <p:spPr>
          <a:xfrm>
            <a:off x="813404" y="5667320"/>
            <a:ext cx="9505950" cy="381000"/>
          </a:xfrm>
          <a:prstGeom prst="rect">
            <a:avLst/>
          </a:prstGeom>
        </p:spPr>
      </p:pic>
      <p:sp>
        <p:nvSpPr>
          <p:cNvPr id="19" name="Rectangle 18">
            <a:extLst>
              <a:ext uri="{FF2B5EF4-FFF2-40B4-BE49-F238E27FC236}">
                <a16:creationId xmlns:a16="http://schemas.microsoft.com/office/drawing/2014/main" id="{6039032F-F1B0-4CE6-B77B-6A212EDC3679}"/>
              </a:ext>
            </a:extLst>
          </p:cNvPr>
          <p:cNvSpPr/>
          <p:nvPr/>
        </p:nvSpPr>
        <p:spPr>
          <a:xfrm>
            <a:off x="719137" y="706515"/>
            <a:ext cx="9914298" cy="369332"/>
          </a:xfrm>
          <a:prstGeom prst="rect">
            <a:avLst/>
          </a:prstGeom>
        </p:spPr>
        <p:txBody>
          <a:bodyPr wrap="square">
            <a:spAutoFit/>
          </a:bodyPr>
          <a:lstStyle/>
          <a:p>
            <a:r>
              <a:rPr lang="en-GB" b="1" dirty="0">
                <a:latin typeface="TimesNewRoman,Bold"/>
              </a:rPr>
              <a:t>Batch Analyses for Nonclinical and Clinical BNT162b2 Drug Product Lots</a:t>
            </a:r>
            <a:endParaRPr lang="en-GB" dirty="0"/>
          </a:p>
        </p:txBody>
      </p:sp>
      <p:pic>
        <p:nvPicPr>
          <p:cNvPr id="20" name="Picture 19">
            <a:extLst>
              <a:ext uri="{FF2B5EF4-FFF2-40B4-BE49-F238E27FC236}">
                <a16:creationId xmlns:a16="http://schemas.microsoft.com/office/drawing/2014/main" id="{6C989D97-382B-426B-8BCE-1582804197D7}"/>
              </a:ext>
            </a:extLst>
          </p:cNvPr>
          <p:cNvPicPr>
            <a:picLocks noChangeAspect="1"/>
          </p:cNvPicPr>
          <p:nvPr/>
        </p:nvPicPr>
        <p:blipFill rotWithShape="1">
          <a:blip r:embed="rId7"/>
          <a:srcRect t="-1" b="5512"/>
          <a:stretch/>
        </p:blipFill>
        <p:spPr>
          <a:xfrm>
            <a:off x="813404" y="1057609"/>
            <a:ext cx="9505950" cy="792000"/>
          </a:xfrm>
          <a:prstGeom prst="rect">
            <a:avLst/>
          </a:prstGeom>
        </p:spPr>
      </p:pic>
      <p:pic>
        <p:nvPicPr>
          <p:cNvPr id="21" name="Picture 20">
            <a:extLst>
              <a:ext uri="{FF2B5EF4-FFF2-40B4-BE49-F238E27FC236}">
                <a16:creationId xmlns:a16="http://schemas.microsoft.com/office/drawing/2014/main" id="{B252E5EB-396F-4E93-9FD1-DAED0F87AC28}"/>
              </a:ext>
            </a:extLst>
          </p:cNvPr>
          <p:cNvPicPr>
            <a:picLocks noChangeAspect="1"/>
          </p:cNvPicPr>
          <p:nvPr/>
        </p:nvPicPr>
        <p:blipFill rotWithShape="1">
          <a:blip r:embed="rId8"/>
          <a:srcRect t="9218" b="7817"/>
          <a:stretch/>
        </p:blipFill>
        <p:spPr>
          <a:xfrm>
            <a:off x="813404" y="1810544"/>
            <a:ext cx="9505950" cy="324000"/>
          </a:xfrm>
          <a:prstGeom prst="rect">
            <a:avLst/>
          </a:prstGeom>
        </p:spPr>
      </p:pic>
    </p:spTree>
    <p:extLst>
      <p:ext uri="{BB962C8B-B14F-4D97-AF65-F5344CB8AC3E}">
        <p14:creationId xmlns:p14="http://schemas.microsoft.com/office/powerpoint/2010/main" val="892493421"/>
      </p:ext>
    </p:extLst>
  </p:cSld>
  <p:clrMapOvr>
    <a:masterClrMapping/>
  </p:clrMapOvr>
</p:sld>
</file>

<file path=ppt/theme/theme1.xml><?xml version="1.0" encoding="utf-8"?>
<a:theme xmlns:a="http://schemas.openxmlformats.org/drawingml/2006/main" name="Master slide (Agency)">
  <a:themeElements>
    <a:clrScheme name="Neutral (Agency) (26 April 2011) 2">
      <a:dk1>
        <a:srgbClr val="000000"/>
      </a:dk1>
      <a:lt1>
        <a:srgbClr val="FFFFFF"/>
      </a:lt1>
      <a:dk2>
        <a:srgbClr val="003399"/>
      </a:dk2>
      <a:lt2>
        <a:srgbClr val="6D6F71"/>
      </a:lt2>
      <a:accent1>
        <a:srgbClr val="E1E3F2"/>
      </a:accent1>
      <a:accent2>
        <a:srgbClr val="E98300"/>
      </a:accent2>
      <a:accent3>
        <a:srgbClr val="FFFFFF"/>
      </a:accent3>
      <a:accent4>
        <a:srgbClr val="000000"/>
      </a:accent4>
      <a:accent5>
        <a:srgbClr val="EEEFF7"/>
      </a:accent5>
      <a:accent6>
        <a:srgbClr val="D37600"/>
      </a:accent6>
      <a:hlink>
        <a:srgbClr val="0098DB"/>
      </a:hlink>
      <a:folHlink>
        <a:srgbClr val="983222"/>
      </a:folHlink>
    </a:clrScheme>
    <a:fontScheme name="Neutral (Agency) (26 April 2011)">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72000" tIns="72000" rIns="72000" bIns="72000" numCol="1" anchor="ctr" anchorCtr="0" compatLnSpc="1">
        <a:prstTxWarp prst="textNoShape">
          <a:avLst/>
        </a:prstTxWarp>
        <a:spAutoFit/>
      </a:bodyPr>
      <a:lstStyle>
        <a:defPPr marL="0" marR="0" indent="0" algn="ctr" defTabSz="914400" rtl="0" eaLnBrk="1" fontAlgn="base" latinLnBrk="0" hangingPunct="1">
          <a:lnSpc>
            <a:spcPct val="120000"/>
          </a:lnSpc>
          <a:spcBef>
            <a:spcPct val="0"/>
          </a:spcBef>
          <a:spcAft>
            <a:spcPct val="0"/>
          </a:spcAft>
          <a:buClrTx/>
          <a:buSzTx/>
          <a:buFontTx/>
          <a:buNone/>
          <a:tabLst/>
          <a:defRPr kumimoji="0" lang="en-GB" altLang="en-US" sz="1600" b="0" i="0" u="none" strike="noStrike" cap="none" normalizeH="0" baseline="0" smtClean="0">
            <a:ln>
              <a:noFill/>
            </a:ln>
            <a:solidFill>
              <a:srgbClr val="000000"/>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lg"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72000" tIns="72000" rIns="72000" bIns="72000" numCol="1" anchor="ctr" anchorCtr="0" compatLnSpc="1">
        <a:prstTxWarp prst="textNoShape">
          <a:avLst/>
        </a:prstTxWarp>
        <a:spAutoFit/>
      </a:bodyPr>
      <a:lstStyle>
        <a:defPPr marL="0" marR="0" indent="0" algn="ctr" defTabSz="914400" rtl="0" eaLnBrk="1" fontAlgn="base" latinLnBrk="0" hangingPunct="1">
          <a:lnSpc>
            <a:spcPct val="120000"/>
          </a:lnSpc>
          <a:spcBef>
            <a:spcPct val="0"/>
          </a:spcBef>
          <a:spcAft>
            <a:spcPct val="0"/>
          </a:spcAft>
          <a:buClrTx/>
          <a:buSzTx/>
          <a:buFontTx/>
          <a:buNone/>
          <a:tabLst/>
          <a:defRPr kumimoji="0" lang="en-GB" altLang="en-US" sz="1600" b="0" i="0" u="none" strike="noStrike" cap="none" normalizeH="0" baseline="0" smtClean="0">
            <a:ln>
              <a:noFill/>
            </a:ln>
            <a:solidFill>
              <a:srgbClr val="000000"/>
            </a:solidFill>
            <a:effectLst/>
            <a:latin typeface="Verdana" pitchFamily="34" charset="0"/>
            <a:cs typeface="Arial" charset="0"/>
          </a:defRPr>
        </a:defPPr>
      </a:lstStyle>
    </a:lnDef>
  </a:objectDefaults>
  <a:extraClrSchemeLst>
    <a:extraClrScheme>
      <a:clrScheme name="Neutral (Agency) (26 April 2011) 1">
        <a:dk1>
          <a:srgbClr val="404040"/>
        </a:dk1>
        <a:lt1>
          <a:srgbClr val="FFFFFF"/>
        </a:lt1>
        <a:dk2>
          <a:srgbClr val="003399"/>
        </a:dk2>
        <a:lt2>
          <a:srgbClr val="FFFFFF"/>
        </a:lt2>
        <a:accent1>
          <a:srgbClr val="E1E4F3"/>
        </a:accent1>
        <a:accent2>
          <a:srgbClr val="E98300"/>
        </a:accent2>
        <a:accent3>
          <a:srgbClr val="AAADCA"/>
        </a:accent3>
        <a:accent4>
          <a:srgbClr val="DADADA"/>
        </a:accent4>
        <a:accent5>
          <a:srgbClr val="EEEFF8"/>
        </a:accent5>
        <a:accent6>
          <a:srgbClr val="D37600"/>
        </a:accent6>
        <a:hlink>
          <a:srgbClr val="0098DB"/>
        </a:hlink>
        <a:folHlink>
          <a:srgbClr val="983222"/>
        </a:folHlink>
      </a:clrScheme>
      <a:clrMap bg1="dk2" tx1="lt1" bg2="dk1" tx2="lt2" accent1="accent1" accent2="accent2" accent3="accent3" accent4="accent4" accent5="accent5" accent6="accent6" hlink="hlink" folHlink="folHlink"/>
    </a:extraClrScheme>
    <a:extraClrScheme>
      <a:clrScheme name="Neutral (Agency) (26 April 2011) 2">
        <a:dk1>
          <a:srgbClr val="000000"/>
        </a:dk1>
        <a:lt1>
          <a:srgbClr val="FFFFFF"/>
        </a:lt1>
        <a:dk2>
          <a:srgbClr val="003399"/>
        </a:dk2>
        <a:lt2>
          <a:srgbClr val="6D6F71"/>
        </a:lt2>
        <a:accent1>
          <a:srgbClr val="E1E3F2"/>
        </a:accent1>
        <a:accent2>
          <a:srgbClr val="E98300"/>
        </a:accent2>
        <a:accent3>
          <a:srgbClr val="FFFFFF"/>
        </a:accent3>
        <a:accent4>
          <a:srgbClr val="000000"/>
        </a:accent4>
        <a:accent5>
          <a:srgbClr val="EEEFF7"/>
        </a:accent5>
        <a:accent6>
          <a:srgbClr val="D37600"/>
        </a:accent6>
        <a:hlink>
          <a:srgbClr val="0098DB"/>
        </a:hlink>
        <a:folHlink>
          <a:srgbClr val="98322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5th anniversary default wide screen (Agency)" id="{9AC560F8-4616-41F3-8914-A58F5E11790D}" vid="{6232D977-FC18-4490-988D-1317AA3C1D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TotalTime>
  <Words>492</Words>
  <Application>Microsoft Office PowerPoint</Application>
  <PresentationFormat>Widescreen</PresentationFormat>
  <Paragraphs>100</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TimesNewRoman,Bold</vt:lpstr>
      <vt:lpstr>Verdana</vt:lpstr>
      <vt:lpstr>Master slide (Agency)</vt:lpstr>
      <vt:lpstr>BioNTech COVID19 mRNA vaccine  (nucleoside modified)  EMA Quality Office CMC observations</vt:lpstr>
      <vt:lpstr>BNT162b2 Drug Product Specifications</vt:lpstr>
      <vt:lpstr>BNT162b2 Drug Product Release Data for RNA Integrity.</vt:lpstr>
      <vt:lpstr>Overall Batch Analyses %RNA integrity</vt:lpstr>
      <vt:lpstr>%RNA integrity vs functionality</vt:lpstr>
      <vt:lpstr>%RNA integrity vs functionality</vt:lpstr>
      <vt:lpstr>PowerPoint Presentation</vt:lpstr>
      <vt:lpstr>Batch Analyses Drug Substance</vt:lpstr>
      <vt:lpstr>Batch Analyses Drug Product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Seguin Vanessa</dc:creator>
  <cp:lastModifiedBy>van der Stappen Ton</cp:lastModifiedBy>
  <cp:revision>39</cp:revision>
  <dcterms:created xsi:type="dcterms:W3CDTF">2020-11-18T15:22:49Z</dcterms:created>
  <dcterms:modified xsi:type="dcterms:W3CDTF">2020-11-21T13:14:12Z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fe1b31d-cec0-4074-b4bd-f07689e43d84_Enabled">
    <vt:lpwstr>True</vt:lpwstr>
  </property>
  <property fmtid="{D5CDD505-2E9C-101B-9397-08002B2CF9AE}" pid="3" name="MSIP_Label_afe1b31d-cec0-4074-b4bd-f07689e43d84_SiteId">
    <vt:lpwstr>bc9dc15c-61bc-4f03-b60b-e5b6d8922839</vt:lpwstr>
  </property>
  <property fmtid="{D5CDD505-2E9C-101B-9397-08002B2CF9AE}" pid="4" name="MSIP_Label_afe1b31d-cec0-4074-b4bd-f07689e43d84_Owner">
    <vt:lpwstr>vanessa.seguin@ema.europa.eu</vt:lpwstr>
  </property>
  <property fmtid="{D5CDD505-2E9C-101B-9397-08002B2CF9AE}" pid="5" name="MSIP_Label_afe1b31d-cec0-4074-b4bd-f07689e43d84_SetDate">
    <vt:lpwstr>2020-11-18T16:46:58.2796802Z</vt:lpwstr>
  </property>
  <property fmtid="{D5CDD505-2E9C-101B-9397-08002B2CF9AE}" pid="6" name="MSIP_Label_afe1b31d-cec0-4074-b4bd-f07689e43d84_Name">
    <vt:lpwstr>Internal</vt:lpwstr>
  </property>
  <property fmtid="{D5CDD505-2E9C-101B-9397-08002B2CF9AE}" pid="7" name="MSIP_Label_afe1b31d-cec0-4074-b4bd-f07689e43d84_Application">
    <vt:lpwstr>Microsoft Azure Information Protection</vt:lpwstr>
  </property>
  <property fmtid="{D5CDD505-2E9C-101B-9397-08002B2CF9AE}" pid="8" name="MSIP_Label_afe1b31d-cec0-4074-b4bd-f07689e43d84_ActionId">
    <vt:lpwstr>22d93634-f69f-42b0-a293-428b22bbe651</vt:lpwstr>
  </property>
  <property fmtid="{D5CDD505-2E9C-101B-9397-08002B2CF9AE}" pid="9" name="MSIP_Label_afe1b31d-cec0-4074-b4bd-f07689e43d84_Extended_MSFT_Method">
    <vt:lpwstr>Automatic</vt:lpwstr>
  </property>
  <property fmtid="{D5CDD505-2E9C-101B-9397-08002B2CF9AE}" pid="10" name="MSIP_Label_0eea11ca-d417-4147-80ed-01a58412c458_Enabled">
    <vt:lpwstr>True</vt:lpwstr>
  </property>
  <property fmtid="{D5CDD505-2E9C-101B-9397-08002B2CF9AE}" pid="11" name="MSIP_Label_0eea11ca-d417-4147-80ed-01a58412c458_SiteId">
    <vt:lpwstr>bc9dc15c-61bc-4f03-b60b-e5b6d8922839</vt:lpwstr>
  </property>
  <property fmtid="{D5CDD505-2E9C-101B-9397-08002B2CF9AE}" pid="12" name="MSIP_Label_0eea11ca-d417-4147-80ed-01a58412c458_Owner">
    <vt:lpwstr>vanessa.seguin@ema.europa.eu</vt:lpwstr>
  </property>
  <property fmtid="{D5CDD505-2E9C-101B-9397-08002B2CF9AE}" pid="13" name="MSIP_Label_0eea11ca-d417-4147-80ed-01a58412c458_SetDate">
    <vt:lpwstr>2020-11-18T16:46:58.2796802Z</vt:lpwstr>
  </property>
  <property fmtid="{D5CDD505-2E9C-101B-9397-08002B2CF9AE}" pid="14" name="MSIP_Label_0eea11ca-d417-4147-80ed-01a58412c458_Name">
    <vt:lpwstr>All EMA Staff and Contractors</vt:lpwstr>
  </property>
  <property fmtid="{D5CDD505-2E9C-101B-9397-08002B2CF9AE}" pid="15" name="MSIP_Label_0eea11ca-d417-4147-80ed-01a58412c458_Application">
    <vt:lpwstr>Microsoft Azure Information Protection</vt:lpwstr>
  </property>
  <property fmtid="{D5CDD505-2E9C-101B-9397-08002B2CF9AE}" pid="16" name="MSIP_Label_0eea11ca-d417-4147-80ed-01a58412c458_ActionId">
    <vt:lpwstr>22d93634-f69f-42b0-a293-428b22bbe651</vt:lpwstr>
  </property>
  <property fmtid="{D5CDD505-2E9C-101B-9397-08002B2CF9AE}" pid="17" name="MSIP_Label_0eea11ca-d417-4147-80ed-01a58412c458_Parent">
    <vt:lpwstr>afe1b31d-cec0-4074-b4bd-f07689e43d84</vt:lpwstr>
  </property>
  <property fmtid="{D5CDD505-2E9C-101B-9397-08002B2CF9AE}" pid="18" name="MSIP_Label_0eea11ca-d417-4147-80ed-01a58412c458_Extended_MSFT_Method">
    <vt:lpwstr>Automatic</vt:lpwstr>
  </property>
  <property fmtid="{D5CDD505-2E9C-101B-9397-08002B2CF9AE}" pid="19" name="Classification">
    <vt:lpwstr>Internal All EMA Staff and Contractors</vt:lpwstr>
  </property>
</Properties>
</file>